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91" r:id="rId2"/>
    <p:sldId id="1159" r:id="rId3"/>
    <p:sldId id="1180" r:id="rId4"/>
    <p:sldId id="1181" r:id="rId5"/>
    <p:sldId id="1182" r:id="rId6"/>
    <p:sldId id="1185" r:id="rId7"/>
    <p:sldId id="1186" r:id="rId8"/>
    <p:sldId id="1114" r:id="rId9"/>
    <p:sldId id="1115" r:id="rId10"/>
    <p:sldId id="1120" r:id="rId11"/>
    <p:sldId id="1179" r:id="rId12"/>
    <p:sldId id="1129" r:id="rId13"/>
    <p:sldId id="1127" r:id="rId14"/>
    <p:sldId id="1133" r:id="rId15"/>
    <p:sldId id="1168" r:id="rId16"/>
    <p:sldId id="1187" r:id="rId17"/>
    <p:sldId id="1188" r:id="rId18"/>
    <p:sldId id="1170" r:id="rId19"/>
    <p:sldId id="1144" r:id="rId20"/>
    <p:sldId id="1152" r:id="rId21"/>
    <p:sldId id="1207" r:id="rId22"/>
    <p:sldId id="1206" r:id="rId23"/>
    <p:sldId id="1204" r:id="rId24"/>
    <p:sldId id="1210" r:id="rId25"/>
    <p:sldId id="1209" r:id="rId26"/>
    <p:sldId id="1208" r:id="rId27"/>
    <p:sldId id="1216" r:id="rId28"/>
    <p:sldId id="1218" r:id="rId29"/>
    <p:sldId id="1219" r:id="rId30"/>
    <p:sldId id="1225" r:id="rId31"/>
    <p:sldId id="1226" r:id="rId32"/>
    <p:sldId id="1184" r:id="rId33"/>
    <p:sldId id="1236" r:id="rId34"/>
    <p:sldId id="1237" r:id="rId35"/>
    <p:sldId id="1234" r:id="rId36"/>
    <p:sldId id="1235" r:id="rId37"/>
    <p:sldId id="1227" r:id="rId38"/>
    <p:sldId id="1233" r:id="rId39"/>
    <p:sldId id="1228" r:id="rId40"/>
    <p:sldId id="1238" r:id="rId41"/>
    <p:sldId id="1239" r:id="rId42"/>
    <p:sldId id="491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0EE4"/>
    <a:srgbClr val="1A04BC"/>
    <a:srgbClr val="0427BC"/>
    <a:srgbClr val="0753B9"/>
    <a:srgbClr val="110DB3"/>
    <a:srgbClr val="559E67"/>
    <a:srgbClr val="DCEC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50585" autoAdjust="0"/>
  </p:normalViewPr>
  <p:slideViewPr>
    <p:cSldViewPr snapToGrid="0" showGuides="1">
      <p:cViewPr varScale="1">
        <p:scale>
          <a:sx n="80" d="100"/>
          <a:sy n="80" d="100"/>
        </p:scale>
        <p:origin x="58" y="91"/>
      </p:cViewPr>
      <p:guideLst>
        <p:guide orient="horz" pos="2160"/>
        <p:guide pos="3840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8" d="100"/>
          <a:sy n="68" d="100"/>
        </p:scale>
        <p:origin x="-2456" y="-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059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857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18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78230" y="275095"/>
            <a:ext cx="11817458" cy="640854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8636" y="286719"/>
            <a:ext cx="5736957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37197" y="6492875"/>
            <a:ext cx="45849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88211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3"/>
          </p:nvPr>
        </p:nvSpPr>
        <p:spPr>
          <a:xfrm>
            <a:off x="6160576" y="275095"/>
            <a:ext cx="5835112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096000" y="2211711"/>
            <a:ext cx="0" cy="3030537"/>
          </a:xfrm>
          <a:prstGeom prst="line">
            <a:avLst/>
          </a:prstGeom>
          <a:ln w="28575">
            <a:solidFill>
              <a:srgbClr val="6A9C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73848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幻灯片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hidden="1">
            <a:extLst>
              <a:ext uri="{FF2B5EF4-FFF2-40B4-BE49-F238E27FC236}">
                <a16:creationId xmlns:a16="http://schemas.microsoft.com/office/drawing/2014/main" id="{F2CBCBBF-0EAF-B84F-ADA0-93410D833D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1" y="0"/>
            <a:ext cx="12175357" cy="6858000"/>
          </a:xfrm>
          <a:prstGeom prst="rect">
            <a:avLst/>
          </a:prstGeom>
        </p:spPr>
      </p:pic>
      <p:sp>
        <p:nvSpPr>
          <p:cNvPr id="14" name="文本占位符 50">
            <a:extLst>
              <a:ext uri="{FF2B5EF4-FFF2-40B4-BE49-F238E27FC236}">
                <a16:creationId xmlns:a16="http://schemas.microsoft.com/office/drawing/2014/main" id="{FFC82988-AC98-244F-B75B-A5D96F873D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3502" y="1429680"/>
            <a:ext cx="6689770" cy="13199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200" b="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北邮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华为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第一期</a:t>
            </a:r>
            <a:r>
              <a:rPr kumimoji="1" lang="en-US" altLang="zh-CN" dirty="0"/>
              <a:t>XXXX</a:t>
            </a:r>
            <a:r>
              <a:rPr kumimoji="1" lang="zh-CN" altLang="en-US" dirty="0"/>
              <a:t>汇报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F3DB8AC-5DE9-5548-8697-C9055F7FFC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6076" y="3669931"/>
            <a:ext cx="6535842" cy="148045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dirty="0"/>
              <a:t>汇报人：</a:t>
            </a:r>
            <a:endParaRPr lang="en-US" altLang="zh-CN" dirty="0"/>
          </a:p>
          <a:p>
            <a:r>
              <a:rPr lang="zh-CN" altLang="en-US" dirty="0"/>
              <a:t>日期：</a:t>
            </a:r>
            <a:endParaRPr 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68075" y="6336530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74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感谢页"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969" y="1467870"/>
            <a:ext cx="4747358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5400" b="0" i="0" baseline="0">
                <a:solidFill>
                  <a:srgbClr val="A80000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T</a:t>
            </a:r>
            <a:r>
              <a:rPr lang="en-US" altLang="zh-CN" dirty="0"/>
              <a:t>hank you.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76" y="4831652"/>
            <a:ext cx="1875600" cy="40591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4831652"/>
            <a:ext cx="12192000" cy="2026348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606473"/>
            <a:ext cx="12192000" cy="1251527"/>
          </a:xfrm>
          <a:prstGeom prst="rect">
            <a:avLst/>
          </a:prstGeom>
          <a:solidFill>
            <a:srgbClr val="00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9276" y="6232236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8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DCEC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0800" y="82169"/>
            <a:ext cx="11570400" cy="699796"/>
          </a:xfrm>
        </p:spPr>
        <p:txBody>
          <a:bodyPr>
            <a:normAutofit/>
          </a:bodyPr>
          <a:lstStyle>
            <a:lvl1pPr algn="ctr">
              <a:defRPr lang="zh-CN" altLang="en-US" sz="2800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微软雅黑" panose="020B0503020204020204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5813231"/>
          </a:xfrm>
        </p:spPr>
        <p:txBody>
          <a:bodyPr/>
          <a:lstStyle>
            <a:lvl1pPr marL="269875" indent="-269875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D79C7644-867A-4F92-AE5C-C5F4F076F134}" type="datetimeFigureOut">
              <a:rPr lang="zh-CN" altLang="en-US" smtClean="0"/>
              <a:pPr/>
              <a:t>2021/11/16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47C4BD23-150C-4A56-8E66-9482A3FB2E8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02400" y="717987"/>
            <a:ext cx="10871878" cy="0"/>
          </a:xfrm>
          <a:prstGeom prst="line">
            <a:avLst/>
          </a:prstGeom>
          <a:ln w="28575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DCECE0">
            <a:alpha val="2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400" y="0"/>
            <a:ext cx="11570400" cy="705173"/>
          </a:xfrm>
        </p:spPr>
        <p:txBody>
          <a:bodyPr>
            <a:normAutofit/>
          </a:bodyPr>
          <a:lstStyle>
            <a:lvl1pPr algn="ctr">
              <a:defRPr sz="2800" b="1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400" y="867905"/>
            <a:ext cx="5793600" cy="559488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2400" y="6492875"/>
            <a:ext cx="2743200" cy="365125"/>
          </a:xfrm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31084" y="649287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02400" y="717987"/>
            <a:ext cx="1087187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/>
          <p:cNvSpPr>
            <a:spLocks noGrp="1"/>
          </p:cNvSpPr>
          <p:nvPr>
            <p:ph idx="13"/>
          </p:nvPr>
        </p:nvSpPr>
        <p:spPr>
          <a:xfrm>
            <a:off x="6160576" y="865322"/>
            <a:ext cx="5729024" cy="559488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6096000" y="2420937"/>
            <a:ext cx="0" cy="3030537"/>
          </a:xfrm>
          <a:prstGeom prst="line">
            <a:avLst/>
          </a:prstGeom>
          <a:ln w="9525">
            <a:solidFill>
              <a:srgbClr val="6A9C4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042054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78230" y="275095"/>
            <a:ext cx="11817458" cy="640854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8636" y="286719"/>
            <a:ext cx="11719303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37197" y="6492875"/>
            <a:ext cx="45849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1244170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2021/11/16</a:t>
            </a:fld>
            <a:endParaRPr lang="zh-CN" altLang="en-US" dirty="0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8230" y="310703"/>
            <a:ext cx="11749481" cy="6265188"/>
          </a:xfrm>
          <a:noFill/>
          <a:ln w="19050">
            <a:solidFill>
              <a:srgbClr val="92D050"/>
            </a:solidFill>
            <a:prstDash val="solid"/>
          </a:ln>
          <a:effectLst/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+mn-lt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+mn-lt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+mn-lt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40286"/>
            <a:ext cx="882111" cy="371959"/>
          </a:xfrm>
          <a:noFill/>
          <a:ln>
            <a:noFill/>
          </a:ln>
        </p:spPr>
        <p:txBody>
          <a:bodyPr/>
          <a:lstStyle>
            <a:lvl1pPr>
              <a:defRPr sz="1000"/>
            </a:lvl1pPr>
          </a:lstStyle>
          <a:p>
            <a:fld id="{D79C7644-867A-4F92-AE5C-C5F4F076F134}" type="datetimeFigureOut">
              <a:rPr lang="zh-CN" altLang="en-US" smtClean="0"/>
              <a:pPr/>
              <a:t>2021/11/16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55279" y="6575891"/>
            <a:ext cx="458491" cy="300748"/>
          </a:xfrm>
          <a:noFill/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167482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C7644-867A-4F92-AE5C-C5F4F076F134}" type="datetimeFigureOut">
              <a:rPr lang="zh-CN" altLang="en-US" smtClean="0"/>
              <a:t>2021/11/16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2" r:id="rId9"/>
    <p:sldLayoutId id="2147483661" r:id="rId10"/>
    <p:sldLayoutId id="2147483656" r:id="rId11"/>
    <p:sldLayoutId id="2147483657" r:id="rId12"/>
    <p:sldLayoutId id="2147483658" r:id="rId13"/>
    <p:sldLayoutId id="2147483659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D72B36-652F-7340-A4C9-5FC485D17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3376" y="2109026"/>
            <a:ext cx="7307757" cy="1739556"/>
          </a:xfrm>
        </p:spPr>
        <p:txBody>
          <a:bodyPr>
            <a:normAutofit/>
          </a:bodyPr>
          <a:lstStyle/>
          <a:p>
            <a:r>
              <a:rPr kumimoji="1" lang="zh-CN" altLang="en-US" sz="2800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例题及作业</a:t>
            </a:r>
            <a:endParaRPr kumimoji="1" lang="en-US" altLang="zh-CN" sz="2800" b="1" dirty="0">
              <a:solidFill>
                <a:srgbClr val="FFC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en-US" altLang="zh-CN" sz="2800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— Chapter 7</a:t>
            </a:r>
            <a:endParaRPr kumimoji="1" lang="zh-CN" altLang="en-US" sz="2800" b="1" dirty="0">
              <a:solidFill>
                <a:srgbClr val="FFC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3DF926-1F02-CD48-B954-DEF285DB63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073" y="5247341"/>
            <a:ext cx="9731141" cy="1547905"/>
          </a:xfrm>
        </p:spPr>
        <p:txBody>
          <a:bodyPr>
            <a:normAutofit/>
          </a:bodyPr>
          <a:lstStyle/>
          <a:p>
            <a:endParaRPr kumimoji="1" lang="en-US" altLang="zh-CN" b="1" dirty="0">
              <a:solidFill>
                <a:srgbClr val="C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叶文</a:t>
            </a:r>
            <a:endParaRPr kumimoji="1" lang="en-US" altLang="zh-CN" sz="2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yewen@bupt.edu.cn</a:t>
            </a:r>
          </a:p>
          <a:p>
            <a:r>
              <a:rPr kumimoji="1"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School of Computer Science (National Pilot Software Engineering School)</a:t>
            </a:r>
          </a:p>
          <a:p>
            <a:endParaRPr kumimoji="1" lang="zh-CN" altLang="en-US" sz="2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107B4D-D003-4629-A26F-46A60352BF2F}"/>
              </a:ext>
            </a:extLst>
          </p:cNvPr>
          <p:cNvSpPr txBox="1"/>
          <p:nvPr/>
        </p:nvSpPr>
        <p:spPr>
          <a:xfrm>
            <a:off x="5146040" y="4485583"/>
            <a:ext cx="1608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2021</a:t>
            </a:r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年</a:t>
            </a:r>
            <a:r>
              <a:rPr kumimoji="1"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11</a:t>
            </a:r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421740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06F9A-09E8-41E1-A9A0-46A7FC57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0B41C9-76F7-45E7-9795-043D46585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054225" algn="l"/>
              </a:tabLst>
            </a:pPr>
            <a:r>
              <a:rPr lang="en-US" altLang="en-US" i="1" dirty="0"/>
              <a:t>R = (A, B, C)</a:t>
            </a:r>
            <a:br>
              <a:rPr lang="en-US" altLang="en-US" i="1" dirty="0"/>
            </a:br>
            <a:r>
              <a:rPr lang="en-US" altLang="en-US" i="1" dirty="0"/>
              <a:t>F = {A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B, 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C)</a:t>
            </a:r>
          </a:p>
          <a:p>
            <a:pPr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1</a:t>
            </a:r>
            <a:r>
              <a:rPr lang="en-US" altLang="en-US" i="1" dirty="0">
                <a:sym typeface="Monotype Sorts" pitchFamily="-84" charset="2"/>
              </a:rPr>
              <a:t> = (A, B),   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 (B, C)</a:t>
            </a:r>
          </a:p>
          <a:p>
            <a:pPr lvl="1"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Lossless decomposition:</a:t>
            </a:r>
          </a:p>
          <a:p>
            <a:pPr lvl="1">
              <a:buFont typeface="Monotype Sorts" pitchFamily="-84" charset="2"/>
              <a:buNone/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	       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1 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 </a:t>
            </a:r>
            <a:r>
              <a:rPr lang="en-US" altLang="en-US" dirty="0">
                <a:sym typeface="Monotype Sorts" pitchFamily="-84" charset="2"/>
              </a:rPr>
              <a:t>{</a:t>
            </a:r>
            <a:r>
              <a:rPr lang="en-US" altLang="en-US" i="1" dirty="0">
                <a:sym typeface="Monotype Sorts" pitchFamily="-84" charset="2"/>
              </a:rPr>
              <a:t>B</a:t>
            </a:r>
            <a:r>
              <a:rPr lang="en-US" altLang="en-US" dirty="0">
                <a:sym typeface="Monotype Sorts" pitchFamily="-84" charset="2"/>
              </a:rPr>
              <a:t>}</a:t>
            </a:r>
            <a:r>
              <a:rPr lang="en-US" altLang="en-US" i="1" dirty="0">
                <a:sym typeface="Monotype Sorts" pitchFamily="-84" charset="2"/>
              </a:rPr>
              <a:t>  </a:t>
            </a:r>
            <a:r>
              <a:rPr lang="en-US" altLang="en-US" dirty="0">
                <a:sym typeface="Monotype Sorts" pitchFamily="-84" charset="2"/>
              </a:rPr>
              <a:t>and </a:t>
            </a:r>
            <a:r>
              <a:rPr lang="en-US" altLang="en-US" i="1" dirty="0">
                <a:sym typeface="Monotype Sorts" pitchFamily="-84" charset="2"/>
              </a:rPr>
              <a:t>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BC</a:t>
            </a:r>
          </a:p>
          <a:p>
            <a:pPr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i="1" baseline="-25000" dirty="0">
                <a:sym typeface="Monotype Sorts" pitchFamily="-84" charset="2"/>
              </a:rPr>
              <a:t>1 </a:t>
            </a:r>
            <a:r>
              <a:rPr lang="en-US" altLang="en-US" i="1" dirty="0">
                <a:sym typeface="Monotype Sorts" pitchFamily="-84" charset="2"/>
              </a:rPr>
              <a:t>= (A, B),   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 (A, C)</a:t>
            </a:r>
          </a:p>
          <a:p>
            <a:pPr lvl="1"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Lossless decomposition:</a:t>
            </a:r>
          </a:p>
          <a:p>
            <a:pPr lvl="1">
              <a:buFont typeface="Monotype Sorts" pitchFamily="-84" charset="2"/>
              <a:buNone/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            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1 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</a:t>
            </a:r>
            <a:r>
              <a:rPr lang="en-US" altLang="en-US" dirty="0">
                <a:sym typeface="Monotype Sorts" pitchFamily="-84" charset="2"/>
              </a:rPr>
              <a:t> {</a:t>
            </a:r>
            <a:r>
              <a:rPr lang="en-US" altLang="en-US" i="1" dirty="0">
                <a:sym typeface="Monotype Sorts" pitchFamily="-84" charset="2"/>
              </a:rPr>
              <a:t>A</a:t>
            </a:r>
            <a:r>
              <a:rPr lang="en-US" altLang="en-US" dirty="0">
                <a:sym typeface="Monotype Sorts" pitchFamily="-84" charset="2"/>
              </a:rPr>
              <a:t>}</a:t>
            </a:r>
            <a:r>
              <a:rPr lang="en-US" altLang="en-US" i="1" dirty="0">
                <a:sym typeface="Monotype Sorts" pitchFamily="-84" charset="2"/>
              </a:rPr>
              <a:t>  </a:t>
            </a:r>
            <a:r>
              <a:rPr lang="en-US" altLang="en-US" dirty="0">
                <a:sym typeface="Monotype Sorts" pitchFamily="-84" charset="2"/>
              </a:rPr>
              <a:t>and </a:t>
            </a:r>
            <a:r>
              <a:rPr lang="en-US" altLang="en-US" i="1" dirty="0">
                <a:sym typeface="Monotype Sorts" pitchFamily="-84" charset="2"/>
              </a:rPr>
              <a:t>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A</a:t>
            </a:r>
            <a:r>
              <a:rPr lang="en-US" altLang="en-US" i="1" dirty="0">
                <a:sym typeface="Monotype Sorts" pitchFamily="-84" charset="2"/>
              </a:rPr>
              <a:t>B</a:t>
            </a:r>
          </a:p>
          <a:p>
            <a:pPr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Note:</a:t>
            </a:r>
          </a:p>
          <a:p>
            <a:pPr lvl="1"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 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BC </a:t>
            </a:r>
          </a:p>
          <a:p>
            <a:pPr lvl="1">
              <a:buFont typeface="Monotype Sorts" pitchFamily="-84" charset="2"/>
              <a:buNone/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         </a:t>
            </a:r>
            <a:r>
              <a:rPr lang="en-US" altLang="en-US" dirty="0">
                <a:sym typeface="Monotype Sorts" pitchFamily="-84" charset="2"/>
              </a:rPr>
              <a:t>is a shorthand notation for </a:t>
            </a:r>
          </a:p>
          <a:p>
            <a:pPr lvl="1"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 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{</a:t>
            </a:r>
            <a:r>
              <a:rPr lang="en-US" altLang="en-US" i="1" dirty="0">
                <a:sym typeface="Monotype Sorts" pitchFamily="-84" charset="2"/>
              </a:rPr>
              <a:t>B, C</a:t>
            </a:r>
            <a:r>
              <a:rPr lang="en-US" altLang="en-US" dirty="0">
                <a:sym typeface="Monotype Sorts" pitchFamily="-84" charset="2"/>
              </a:rPr>
              <a:t>}</a:t>
            </a:r>
            <a:endParaRPr lang="en-US" altLang="en-US" i="1" dirty="0">
              <a:sym typeface="Monotype Sorts" pitchFamily="-84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EED50E-AD64-4BEC-B1FD-9065EB442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9B42E-54A2-47AC-8A6B-42EAFCF6A421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104098-D60D-497A-A539-BFB2C324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7143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2E293-8A6D-4198-BBCE-B93E9384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2NF Examples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F81600-3B76-40E4-A39B-9FF443B20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5801222" cy="581323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342900" indent="-342900" eaLnBrk="1" hangingPunct="1"/>
            <a:r>
              <a:rPr lang="en-US" altLang="zh-CN" dirty="0"/>
              <a:t>E.g. </a:t>
            </a:r>
            <a:r>
              <a:rPr lang="en-US" altLang="zh-CN" dirty="0">
                <a:solidFill>
                  <a:srgbClr val="333333"/>
                </a:solidFill>
              </a:rPr>
              <a:t>SLC(</a:t>
            </a:r>
            <a:r>
              <a:rPr lang="en-US" altLang="zh-CN" u="sng" dirty="0">
                <a:solidFill>
                  <a:srgbClr val="333333"/>
                </a:solidFill>
              </a:rPr>
              <a:t>S#</a:t>
            </a:r>
            <a:r>
              <a:rPr lang="en-US" altLang="zh-CN" dirty="0">
                <a:solidFill>
                  <a:srgbClr val="333333"/>
                </a:solidFill>
              </a:rPr>
              <a:t> , </a:t>
            </a:r>
            <a:r>
              <a:rPr lang="en-US" altLang="zh-CN" dirty="0" err="1">
                <a:solidFill>
                  <a:srgbClr val="333333"/>
                </a:solidFill>
              </a:rPr>
              <a:t>SDpt</a:t>
            </a:r>
            <a:r>
              <a:rPr lang="en-US" altLang="zh-CN" dirty="0">
                <a:solidFill>
                  <a:srgbClr val="333333"/>
                </a:solidFill>
              </a:rPr>
              <a:t>, </a:t>
            </a:r>
            <a:r>
              <a:rPr lang="en-US" altLang="zh-CN" dirty="0" err="1">
                <a:solidFill>
                  <a:srgbClr val="333333"/>
                </a:solidFill>
              </a:rPr>
              <a:t>SLocation</a:t>
            </a:r>
            <a:r>
              <a:rPr lang="en-US" altLang="zh-CN" dirty="0">
                <a:solidFill>
                  <a:srgbClr val="333333"/>
                </a:solidFill>
              </a:rPr>
              <a:t>,  </a:t>
            </a:r>
            <a:r>
              <a:rPr lang="en-US" altLang="zh-CN" u="sng" dirty="0">
                <a:solidFill>
                  <a:srgbClr val="333333"/>
                </a:solidFill>
              </a:rPr>
              <a:t>C#</a:t>
            </a:r>
            <a:r>
              <a:rPr lang="en-US" altLang="zh-CN" dirty="0">
                <a:solidFill>
                  <a:srgbClr val="333333"/>
                </a:solidFill>
              </a:rPr>
              <a:t> , Grade)</a:t>
            </a:r>
            <a:endParaRPr lang="en-US" altLang="zh-CN" i="1" dirty="0">
              <a:sym typeface="Monotype Sorts" pitchFamily="2" charset="2"/>
            </a:endParaRPr>
          </a:p>
          <a:p>
            <a:pPr marL="742950" lvl="1" indent="-285750" eaLnBrk="1" hangingPunct="1"/>
            <a:r>
              <a:rPr lang="en-US" altLang="zh-CN" dirty="0"/>
              <a:t>(S#, C# ) </a:t>
            </a:r>
            <a:r>
              <a:rPr lang="en-US" altLang="zh-CN" dirty="0">
                <a:sym typeface="Symbol" pitchFamily="18" charset="2"/>
              </a:rPr>
              <a:t> G,      </a:t>
            </a:r>
            <a:r>
              <a:rPr lang="en-US" altLang="zh-CN" i="1" dirty="0" err="1">
                <a:solidFill>
                  <a:srgbClr val="FF0000"/>
                </a:solidFill>
                <a:sym typeface="Symbol" pitchFamily="18" charset="2"/>
              </a:rPr>
              <a:t>SDpt</a:t>
            </a:r>
            <a:r>
              <a:rPr lang="en-US" altLang="zh-CN" i="1" dirty="0">
                <a:solidFill>
                  <a:srgbClr val="FF0000"/>
                </a:solidFill>
                <a:sym typeface="Symbol" pitchFamily="18" charset="2"/>
              </a:rPr>
              <a:t>  </a:t>
            </a:r>
            <a:r>
              <a:rPr lang="en-US" altLang="zh-CN" i="1" dirty="0" err="1">
                <a:solidFill>
                  <a:srgbClr val="FF0000"/>
                </a:solidFill>
                <a:sym typeface="Symbol" pitchFamily="18" charset="2"/>
              </a:rPr>
              <a:t>SLoction</a:t>
            </a:r>
            <a:r>
              <a:rPr lang="en-US" altLang="zh-CN" i="1" dirty="0">
                <a:solidFill>
                  <a:srgbClr val="FF0000"/>
                </a:solidFill>
                <a:sym typeface="Symbol" pitchFamily="18" charset="2"/>
              </a:rPr>
              <a:t>, </a:t>
            </a:r>
          </a:p>
          <a:p>
            <a:pPr marL="742950" lvl="1" indent="-285750" eaLnBrk="1" hangingPunct="1">
              <a:buFont typeface="Wingdings" pitchFamily="2" charset="2"/>
              <a:buNone/>
            </a:pPr>
            <a:r>
              <a:rPr kumimoji="0" lang="en-US" altLang="zh-CN" b="1" i="1" dirty="0">
                <a:solidFill>
                  <a:schemeClr val="folHlink"/>
                </a:solidFill>
              </a:rPr>
              <a:t>   </a:t>
            </a:r>
            <a:r>
              <a:rPr lang="en-US" altLang="zh-CN" b="1" i="1" dirty="0">
                <a:solidFill>
                  <a:srgbClr val="2D0EE4"/>
                </a:solidFill>
                <a:ea typeface="+mn-ea"/>
              </a:rPr>
              <a:t>S#</a:t>
            </a:r>
            <a:r>
              <a:rPr lang="en-US" altLang="zh-CN" b="1" i="1" dirty="0">
                <a:solidFill>
                  <a:srgbClr val="2D0EE4"/>
                </a:solidFill>
                <a:ea typeface="+mn-ea"/>
                <a:sym typeface="Symbol" pitchFamily="18" charset="2"/>
              </a:rPr>
              <a:t> </a:t>
            </a:r>
            <a:r>
              <a:rPr lang="en-US" altLang="zh-CN" b="1" i="1" dirty="0" err="1">
                <a:solidFill>
                  <a:srgbClr val="2D0EE4"/>
                </a:solidFill>
                <a:ea typeface="+mn-ea"/>
                <a:sym typeface="Symbol" pitchFamily="18" charset="2"/>
              </a:rPr>
              <a:t>SDpt</a:t>
            </a:r>
            <a:r>
              <a:rPr lang="en-US" altLang="zh-CN" dirty="0">
                <a:sym typeface="Symbol" pitchFamily="18" charset="2"/>
              </a:rPr>
              <a:t>,            </a:t>
            </a:r>
            <a:r>
              <a:rPr lang="en-US" altLang="zh-CN" dirty="0"/>
              <a:t>(S#, C# ) </a:t>
            </a:r>
            <a:r>
              <a:rPr lang="en-US" altLang="zh-CN" dirty="0">
                <a:sym typeface="Symbol" pitchFamily="18" charset="2"/>
              </a:rPr>
              <a:t> </a:t>
            </a:r>
            <a:r>
              <a:rPr lang="en-US" altLang="zh-CN" dirty="0" err="1">
                <a:sym typeface="Symbol" pitchFamily="18" charset="2"/>
              </a:rPr>
              <a:t>SDpt</a:t>
            </a:r>
            <a:r>
              <a:rPr lang="en-US" altLang="zh-CN" dirty="0">
                <a:sym typeface="Symbol" pitchFamily="18" charset="2"/>
              </a:rPr>
              <a:t>, </a:t>
            </a:r>
            <a:r>
              <a:rPr lang="en-US" altLang="zh-CN" dirty="0"/>
              <a:t>  </a:t>
            </a:r>
            <a:endParaRPr lang="en-US" altLang="zh-CN" dirty="0">
              <a:sym typeface="Symbol" pitchFamily="18" charset="2"/>
            </a:endParaRPr>
          </a:p>
          <a:p>
            <a:pPr marL="342900" indent="-34290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dirty="0">
                <a:sym typeface="Symbol" pitchFamily="18" charset="2"/>
              </a:rPr>
              <a:t>         </a:t>
            </a:r>
            <a:r>
              <a:rPr lang="en-US" altLang="zh-CN" b="1" i="1" dirty="0">
                <a:solidFill>
                  <a:srgbClr val="2D0EE4"/>
                </a:solidFill>
                <a:ea typeface="+mn-ea"/>
              </a:rPr>
              <a:t>S#</a:t>
            </a:r>
            <a:r>
              <a:rPr lang="en-US" altLang="zh-CN" b="1" i="1" dirty="0">
                <a:solidFill>
                  <a:srgbClr val="2D0EE4"/>
                </a:solidFill>
                <a:ea typeface="+mn-ea"/>
                <a:sym typeface="Symbol" pitchFamily="18" charset="2"/>
              </a:rPr>
              <a:t> </a:t>
            </a:r>
            <a:r>
              <a:rPr lang="en-US" altLang="zh-CN" b="1" i="1" dirty="0" err="1">
                <a:solidFill>
                  <a:srgbClr val="2D0EE4"/>
                </a:solidFill>
                <a:ea typeface="+mn-ea"/>
                <a:sym typeface="Symbol" pitchFamily="18" charset="2"/>
              </a:rPr>
              <a:t>SLoction</a:t>
            </a:r>
            <a:r>
              <a:rPr lang="en-US" altLang="zh-CN" dirty="0">
                <a:sym typeface="Symbol" pitchFamily="18" charset="2"/>
              </a:rPr>
              <a:t>,       </a:t>
            </a:r>
            <a:r>
              <a:rPr lang="en-US" altLang="zh-CN" dirty="0"/>
              <a:t>(S#, C# ) </a:t>
            </a:r>
            <a:r>
              <a:rPr lang="en-US" altLang="zh-CN" dirty="0">
                <a:sym typeface="Symbol" pitchFamily="18" charset="2"/>
              </a:rPr>
              <a:t> </a:t>
            </a:r>
            <a:r>
              <a:rPr lang="en-US" altLang="zh-CN" dirty="0" err="1">
                <a:sym typeface="Symbol" pitchFamily="18" charset="2"/>
              </a:rPr>
              <a:t>SLocation</a:t>
            </a:r>
            <a:endParaRPr lang="en-US" altLang="zh-CN" dirty="0">
              <a:solidFill>
                <a:srgbClr val="333333"/>
              </a:solidFill>
            </a:endParaRPr>
          </a:p>
          <a:p>
            <a:pPr marL="342900" indent="-342900" eaLnBrk="1" hangingPunct="1"/>
            <a:r>
              <a:rPr lang="en-US" altLang="zh-CN" dirty="0">
                <a:solidFill>
                  <a:srgbClr val="333333"/>
                </a:solidFill>
              </a:rPr>
              <a:t>SLC</a:t>
            </a:r>
            <a:r>
              <a:rPr lang="en-US" altLang="zh-CN" dirty="0"/>
              <a:t> is not in 2NF, because</a:t>
            </a:r>
          </a:p>
          <a:p>
            <a:pPr marL="742950" lvl="1" indent="-285750" eaLnBrk="1" hangingPunct="1"/>
            <a:r>
              <a:rPr lang="en-US" altLang="zh-CN" dirty="0"/>
              <a:t>for non-primary attribute </a:t>
            </a:r>
            <a:r>
              <a:rPr lang="en-US" altLang="zh-CN" i="1" dirty="0" err="1"/>
              <a:t>SDpt</a:t>
            </a:r>
            <a:r>
              <a:rPr lang="en-US" altLang="zh-CN" dirty="0"/>
              <a:t>,  there exits </a:t>
            </a:r>
            <a:r>
              <a:rPr lang="en-US" altLang="zh-CN" b="1" i="1" dirty="0">
                <a:solidFill>
                  <a:srgbClr val="2D0EE4"/>
                </a:solidFill>
                <a:ea typeface="+mn-ea"/>
              </a:rPr>
              <a:t>S#</a:t>
            </a:r>
            <a:r>
              <a:rPr lang="en-US" altLang="zh-CN" b="1" i="1" dirty="0">
                <a:solidFill>
                  <a:srgbClr val="2D0EE4"/>
                </a:solidFill>
                <a:ea typeface="+mn-ea"/>
                <a:sym typeface="Symbol" pitchFamily="18" charset="2"/>
              </a:rPr>
              <a:t> </a:t>
            </a:r>
            <a:r>
              <a:rPr lang="en-US" altLang="zh-CN" b="1" i="1" dirty="0" err="1">
                <a:solidFill>
                  <a:srgbClr val="2D0EE4"/>
                </a:solidFill>
                <a:ea typeface="+mn-ea"/>
                <a:sym typeface="Symbol" pitchFamily="18" charset="2"/>
              </a:rPr>
              <a:t>SDpt</a:t>
            </a:r>
            <a:r>
              <a:rPr lang="en-US" altLang="zh-CN" dirty="0"/>
              <a:t>, so </a:t>
            </a:r>
            <a:r>
              <a:rPr lang="en-US" altLang="zh-CN" i="1" dirty="0"/>
              <a:t>SD</a:t>
            </a:r>
            <a:r>
              <a:rPr lang="en-US" altLang="zh-CN" dirty="0"/>
              <a:t> is partially dependent on the key (S#, C# ) </a:t>
            </a:r>
          </a:p>
          <a:p>
            <a:pPr marL="742950" lvl="1" indent="-285750" eaLnBrk="1" hangingPunct="1"/>
            <a:r>
              <a:rPr lang="en-US" altLang="zh-CN" dirty="0"/>
              <a:t>for non-primary attribute </a:t>
            </a:r>
            <a:r>
              <a:rPr lang="en-US" altLang="zh-CN" i="1" dirty="0"/>
              <a:t>SL</a:t>
            </a:r>
            <a:r>
              <a:rPr lang="en-US" altLang="zh-CN" dirty="0"/>
              <a:t>,  there exits </a:t>
            </a:r>
            <a:r>
              <a:rPr lang="en-US" altLang="zh-CN" b="1" i="1" dirty="0">
                <a:solidFill>
                  <a:srgbClr val="2D0EE4"/>
                </a:solidFill>
                <a:ea typeface="+mn-ea"/>
              </a:rPr>
              <a:t>S#</a:t>
            </a:r>
            <a:r>
              <a:rPr lang="en-US" altLang="zh-CN" b="1" i="1" dirty="0">
                <a:solidFill>
                  <a:srgbClr val="2D0EE4"/>
                </a:solidFill>
                <a:ea typeface="+mn-ea"/>
                <a:sym typeface="Symbol" pitchFamily="18" charset="2"/>
              </a:rPr>
              <a:t> </a:t>
            </a:r>
            <a:r>
              <a:rPr lang="en-US" altLang="zh-CN" b="1" i="1" dirty="0" err="1">
                <a:solidFill>
                  <a:srgbClr val="2D0EE4"/>
                </a:solidFill>
                <a:ea typeface="+mn-ea"/>
                <a:sym typeface="Symbol" pitchFamily="18" charset="2"/>
              </a:rPr>
              <a:t>SLocation</a:t>
            </a:r>
            <a:r>
              <a:rPr lang="en-US" altLang="zh-CN" dirty="0"/>
              <a:t>, so </a:t>
            </a:r>
            <a:r>
              <a:rPr lang="en-US" altLang="zh-CN" i="1" dirty="0" err="1"/>
              <a:t>SLocation</a:t>
            </a:r>
            <a:r>
              <a:rPr lang="en-US" altLang="zh-CN" dirty="0"/>
              <a:t> is partially dependent on the key (S#, C# ) </a:t>
            </a:r>
            <a:endParaRPr lang="zh-CN" altLang="en-US" dirty="0"/>
          </a:p>
          <a:p>
            <a:r>
              <a:rPr lang="en-US" altLang="zh-CN" dirty="0"/>
              <a:t>SLC is decomposed into two 2NF schemas</a:t>
            </a:r>
          </a:p>
          <a:p>
            <a:pPr lvl="1"/>
            <a:r>
              <a:rPr lang="en-US" altLang="zh-CN" dirty="0"/>
              <a:t>(S#, C#, Grade)</a:t>
            </a:r>
          </a:p>
          <a:p>
            <a:pPr lvl="1"/>
            <a:r>
              <a:rPr lang="en-US" altLang="zh-CN" dirty="0"/>
              <a:t>(S#, </a:t>
            </a:r>
            <a:r>
              <a:rPr lang="en-US" altLang="zh-CN" dirty="0" err="1"/>
              <a:t>SDpt</a:t>
            </a:r>
            <a:r>
              <a:rPr lang="en-US" altLang="zh-CN" dirty="0"/>
              <a:t>, </a:t>
            </a:r>
            <a:r>
              <a:rPr lang="en-US" altLang="zh-CN" dirty="0" err="1"/>
              <a:t>SLocation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60849F-8B97-467E-973A-CBD5C60A7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F4788-DE76-43BA-8FB5-4CF2FDD98AF8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6350FA-3027-496F-BCA0-3B81FB4C1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0D36A55-90B8-4EB9-97D0-C5CE775BB786}"/>
              </a:ext>
            </a:extLst>
          </p:cNvPr>
          <p:cNvSpPr txBox="1">
            <a:spLocks/>
          </p:cNvSpPr>
          <p:nvPr/>
        </p:nvSpPr>
        <p:spPr>
          <a:xfrm>
            <a:off x="6018021" y="781965"/>
            <a:ext cx="6123128" cy="58132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zh-CN" dirty="0"/>
              <a:t>E.g. </a:t>
            </a:r>
            <a:r>
              <a:rPr lang="en-US" altLang="zh-CN" dirty="0">
                <a:solidFill>
                  <a:srgbClr val="333333"/>
                </a:solidFill>
              </a:rPr>
              <a:t>R(</a:t>
            </a:r>
            <a:r>
              <a:rPr lang="en-US" altLang="zh-CN" u="sng" dirty="0" err="1">
                <a:solidFill>
                  <a:srgbClr val="333333"/>
                </a:solidFill>
              </a:rPr>
              <a:t>Sno</a:t>
            </a:r>
            <a:r>
              <a:rPr lang="en-US" altLang="zh-CN" dirty="0">
                <a:solidFill>
                  <a:srgbClr val="333333"/>
                </a:solidFill>
              </a:rPr>
              <a:t> , </a:t>
            </a:r>
            <a:r>
              <a:rPr lang="en-US" altLang="zh-CN" dirty="0" err="1">
                <a:solidFill>
                  <a:srgbClr val="333333"/>
                </a:solidFill>
              </a:rPr>
              <a:t>Sname</a:t>
            </a:r>
            <a:r>
              <a:rPr lang="en-US" altLang="zh-CN" dirty="0">
                <a:solidFill>
                  <a:srgbClr val="333333"/>
                </a:solidFill>
              </a:rPr>
              <a:t>, Status, City, </a:t>
            </a:r>
            <a:r>
              <a:rPr lang="en-US" altLang="zh-CN" u="sng" dirty="0" err="1">
                <a:solidFill>
                  <a:srgbClr val="333333"/>
                </a:solidFill>
              </a:rPr>
              <a:t>Pno</a:t>
            </a:r>
            <a:r>
              <a:rPr lang="en-US" altLang="zh-CN" dirty="0">
                <a:solidFill>
                  <a:srgbClr val="333333"/>
                </a:solidFill>
              </a:rPr>
              <a:t> , Qty)</a:t>
            </a:r>
            <a:endParaRPr lang="en-US" altLang="zh-CN" i="1" dirty="0">
              <a:sym typeface="Monotype Sorts" pitchFamily="2" charset="2"/>
            </a:endParaRPr>
          </a:p>
          <a:p>
            <a:pPr marL="742950" lvl="1" indent="-285750"/>
            <a:r>
              <a:rPr lang="en-US" altLang="zh-CN" dirty="0" err="1"/>
              <a:t>Sno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 </a:t>
            </a:r>
            <a:r>
              <a:rPr lang="en-US" altLang="zh-CN" dirty="0" err="1">
                <a:sym typeface="Symbol" pitchFamily="18" charset="2"/>
              </a:rPr>
              <a:t>Sname</a:t>
            </a:r>
            <a:r>
              <a:rPr lang="en-US" altLang="zh-CN" dirty="0">
                <a:sym typeface="Symbol" pitchFamily="18" charset="2"/>
              </a:rPr>
              <a:t>,   </a:t>
            </a:r>
            <a:r>
              <a:rPr lang="en-US" altLang="zh-CN" dirty="0" err="1">
                <a:sym typeface="Symbol" pitchFamily="18" charset="2"/>
              </a:rPr>
              <a:t>S</a:t>
            </a:r>
            <a:r>
              <a:rPr lang="en-US" altLang="zh-CN" dirty="0" err="1"/>
              <a:t>no</a:t>
            </a:r>
            <a:r>
              <a:rPr lang="en-US" altLang="zh-CN" dirty="0">
                <a:sym typeface="Symbol" pitchFamily="18" charset="2"/>
              </a:rPr>
              <a:t> Status,   </a:t>
            </a:r>
          </a:p>
          <a:p>
            <a:pPr marL="457200" lvl="1" indent="0">
              <a:buNone/>
            </a:pPr>
            <a:r>
              <a:rPr lang="en-US" altLang="zh-CN" dirty="0">
                <a:sym typeface="Symbol" pitchFamily="18" charset="2"/>
              </a:rPr>
              <a:t>     Status 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 City, </a:t>
            </a:r>
            <a:r>
              <a:rPr lang="en-US" altLang="zh-CN" dirty="0"/>
              <a:t>  </a:t>
            </a:r>
            <a:endParaRPr lang="en-US" altLang="zh-CN" dirty="0">
              <a:sym typeface="Symbol" pitchFamily="18" charset="2"/>
            </a:endParaRPr>
          </a:p>
          <a:p>
            <a:pPr marL="342900" indent="-342900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ym typeface="Symbol" pitchFamily="18" charset="2"/>
              </a:rPr>
              <a:t>         </a:t>
            </a:r>
            <a:r>
              <a:rPr lang="en-US" altLang="zh-CN" b="1" i="1" dirty="0">
                <a:solidFill>
                  <a:srgbClr val="2D0EE4"/>
                </a:solidFill>
                <a:ea typeface="+mn-ea"/>
                <a:sym typeface="Symbol" pitchFamily="18" charset="2"/>
              </a:rPr>
              <a:t>  </a:t>
            </a:r>
            <a:r>
              <a:rPr lang="en-US" altLang="zh-CN" dirty="0">
                <a:sym typeface="Symbol" pitchFamily="18" charset="2"/>
              </a:rPr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Sno</a:t>
            </a:r>
            <a:r>
              <a:rPr lang="en-US" altLang="zh-CN" dirty="0"/>
              <a:t>, </a:t>
            </a:r>
            <a:r>
              <a:rPr lang="en-US" altLang="zh-CN" dirty="0" err="1"/>
              <a:t>Pno</a:t>
            </a:r>
            <a:r>
              <a:rPr lang="en-US" altLang="zh-CN" dirty="0"/>
              <a:t>) </a:t>
            </a:r>
            <a:r>
              <a:rPr lang="en-US" altLang="zh-CN" dirty="0">
                <a:sym typeface="Symbol" pitchFamily="18" charset="2"/>
              </a:rPr>
              <a:t> Qty</a:t>
            </a:r>
            <a:endParaRPr lang="en-US" altLang="zh-CN" dirty="0">
              <a:solidFill>
                <a:srgbClr val="333333"/>
              </a:solidFill>
            </a:endParaRPr>
          </a:p>
          <a:p>
            <a:pPr marL="342900" indent="-342900"/>
            <a:r>
              <a:rPr lang="en-US" altLang="zh-CN" dirty="0">
                <a:solidFill>
                  <a:srgbClr val="333333"/>
                </a:solidFill>
              </a:rPr>
              <a:t>R</a:t>
            </a:r>
            <a:r>
              <a:rPr lang="en-US" altLang="zh-CN" dirty="0"/>
              <a:t> is not in 2NF, because</a:t>
            </a:r>
          </a:p>
          <a:p>
            <a:pPr marL="742950" lvl="1" indent="-285750"/>
            <a:r>
              <a:rPr lang="en-US" altLang="zh-CN" dirty="0"/>
              <a:t>for non-primary attributes </a:t>
            </a:r>
            <a:r>
              <a:rPr lang="en-US" altLang="zh-CN" dirty="0" err="1"/>
              <a:t>Sname</a:t>
            </a:r>
            <a:r>
              <a:rPr lang="en-US" altLang="zh-CN" dirty="0"/>
              <a:t> and Status are partially dependent on the key (</a:t>
            </a:r>
            <a:r>
              <a:rPr lang="en-US" altLang="zh-CN" dirty="0" err="1"/>
              <a:t>Sno</a:t>
            </a:r>
            <a:r>
              <a:rPr lang="en-US" altLang="zh-CN" dirty="0"/>
              <a:t>, </a:t>
            </a:r>
            <a:r>
              <a:rPr lang="en-US" altLang="zh-CN" dirty="0" err="1"/>
              <a:t>Pno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R is decomposed into two 2NF schemas</a:t>
            </a:r>
          </a:p>
          <a:p>
            <a:pPr lvl="1"/>
            <a:r>
              <a:rPr lang="en-US" altLang="zh-CN" dirty="0">
                <a:solidFill>
                  <a:srgbClr val="333333"/>
                </a:solidFill>
              </a:rPr>
              <a:t>R</a:t>
            </a:r>
            <a:r>
              <a:rPr lang="en-US" altLang="zh-CN" baseline="-25000" dirty="0">
                <a:solidFill>
                  <a:srgbClr val="333333"/>
                </a:solidFill>
              </a:rPr>
              <a:t>1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en-US" altLang="zh-CN" u="sng" dirty="0" err="1">
                <a:solidFill>
                  <a:srgbClr val="333333"/>
                </a:solidFill>
              </a:rPr>
              <a:t>Sno</a:t>
            </a:r>
            <a:r>
              <a:rPr lang="en-US" altLang="zh-CN" dirty="0">
                <a:solidFill>
                  <a:srgbClr val="333333"/>
                </a:solidFill>
              </a:rPr>
              <a:t> , </a:t>
            </a:r>
            <a:r>
              <a:rPr lang="en-US" altLang="zh-CN" dirty="0" err="1">
                <a:solidFill>
                  <a:srgbClr val="333333"/>
                </a:solidFill>
              </a:rPr>
              <a:t>Sname</a:t>
            </a:r>
            <a:r>
              <a:rPr lang="en-US" altLang="zh-CN" dirty="0">
                <a:solidFill>
                  <a:srgbClr val="333333"/>
                </a:solidFill>
              </a:rPr>
              <a:t>, Status, City)</a:t>
            </a:r>
            <a:endParaRPr lang="en-US" altLang="zh-CN" dirty="0"/>
          </a:p>
          <a:p>
            <a:pPr lvl="1"/>
            <a:r>
              <a:rPr lang="en-US" altLang="zh-CN" dirty="0"/>
              <a:t>R</a:t>
            </a:r>
            <a:r>
              <a:rPr lang="en-US" altLang="zh-CN" baseline="-25000" dirty="0">
                <a:solidFill>
                  <a:srgbClr val="333333"/>
                </a:solidFill>
              </a:rPr>
              <a:t>2</a:t>
            </a:r>
            <a:r>
              <a:rPr lang="en-US" altLang="zh-CN" dirty="0"/>
              <a:t>(</a:t>
            </a:r>
            <a:r>
              <a:rPr lang="en-US" altLang="zh-CN" dirty="0" err="1"/>
              <a:t>Sno</a:t>
            </a:r>
            <a:r>
              <a:rPr lang="en-US" altLang="zh-CN" dirty="0"/>
              <a:t>, </a:t>
            </a:r>
            <a:r>
              <a:rPr lang="en-US" altLang="zh-CN" dirty="0" err="1"/>
              <a:t>Pno</a:t>
            </a:r>
            <a:r>
              <a:rPr lang="en-US" altLang="zh-CN" dirty="0"/>
              <a:t>,</a:t>
            </a:r>
            <a:r>
              <a:rPr lang="en-US" altLang="zh-CN" dirty="0">
                <a:sym typeface="Symbol" pitchFamily="18" charset="2"/>
              </a:rPr>
              <a:t> Qty)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8316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7F994-F36D-4275-8A6B-B1D563CF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BCNF 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DED03C-A73F-40B7-B253-0A04E12EE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Example schema  that is </a:t>
            </a:r>
            <a:r>
              <a:rPr lang="en-US" altLang="en-US" b="1" i="1" dirty="0"/>
              <a:t>not</a:t>
            </a:r>
            <a:r>
              <a:rPr lang="en-US" altLang="en-US" dirty="0"/>
              <a:t>  in BCNF: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        </a:t>
            </a:r>
            <a:r>
              <a:rPr lang="en-US" altLang="en-US" i="1" dirty="0" err="1"/>
              <a:t>in_dep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u="sng" dirty="0"/>
              <a:t>ID, </a:t>
            </a:r>
            <a:r>
              <a:rPr lang="en-US" altLang="en-US" i="1" dirty="0"/>
              <a:t>name, salary</a:t>
            </a:r>
            <a:r>
              <a:rPr lang="en-US" altLang="en-US" i="1" u="sng" dirty="0"/>
              <a:t>, </a:t>
            </a:r>
            <a:r>
              <a:rPr lang="en-US" altLang="en-US" i="1" u="sng" dirty="0" err="1"/>
              <a:t>dept_name</a:t>
            </a:r>
            <a:r>
              <a:rPr lang="en-US" altLang="en-US" i="1" u="sng" dirty="0"/>
              <a:t>, </a:t>
            </a:r>
            <a:r>
              <a:rPr lang="en-US" altLang="en-US" i="1" dirty="0"/>
              <a:t>building, budget </a:t>
            </a:r>
            <a:r>
              <a:rPr lang="en-US" altLang="en-US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    because :</a:t>
            </a:r>
          </a:p>
          <a:p>
            <a:pPr lvl="1"/>
            <a:r>
              <a:rPr lang="en-US" altLang="en-US" i="1" dirty="0" err="1"/>
              <a:t>dept_name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building, budget  </a:t>
            </a:r>
          </a:p>
          <a:p>
            <a:pPr lvl="2"/>
            <a:r>
              <a:rPr lang="en-US" altLang="en-US" dirty="0">
                <a:sym typeface="Monotype Sorts" pitchFamily="-84" charset="2"/>
              </a:rPr>
              <a:t>holds on </a:t>
            </a:r>
            <a:r>
              <a:rPr lang="en-US" altLang="en-US" i="1" dirty="0" err="1">
                <a:sym typeface="Monotype Sorts" pitchFamily="-84" charset="2"/>
              </a:rPr>
              <a:t>in_dep</a:t>
            </a:r>
            <a:endParaRPr lang="en-US" altLang="en-US" i="1" dirty="0">
              <a:sym typeface="Monotype Sorts" pitchFamily="-84" charset="2"/>
            </a:endParaRPr>
          </a:p>
          <a:p>
            <a:pPr lvl="2"/>
            <a:r>
              <a:rPr lang="en-US" altLang="en-US" dirty="0">
                <a:sym typeface="Monotype Sorts" pitchFamily="-84" charset="2"/>
              </a:rPr>
              <a:t>but </a:t>
            </a:r>
          </a:p>
          <a:p>
            <a:pPr marL="357188" lvl="1" indent="0">
              <a:buNone/>
            </a:pPr>
            <a:r>
              <a:rPr lang="en-US" altLang="en-US" i="1" dirty="0">
                <a:sym typeface="Monotype Sorts" pitchFamily="-84" charset="2"/>
              </a:rPr>
              <a:t>         </a:t>
            </a:r>
            <a:r>
              <a:rPr lang="en-US" altLang="en-US" i="1" dirty="0" err="1">
                <a:sym typeface="Monotype Sorts" pitchFamily="-84" charset="2"/>
              </a:rPr>
              <a:t>dept_name</a:t>
            </a:r>
            <a:r>
              <a:rPr lang="en-US" altLang="en-US" dirty="0">
                <a:sym typeface="Monotype Sorts" pitchFamily="-84" charset="2"/>
              </a:rPr>
              <a:t> is not a </a:t>
            </a:r>
            <a:r>
              <a:rPr lang="en-US" altLang="en-US" dirty="0" err="1">
                <a:sym typeface="Monotype Sorts" pitchFamily="-84" charset="2"/>
              </a:rPr>
              <a:t>superkey</a:t>
            </a:r>
            <a:endParaRPr lang="en-US" altLang="en-US" dirty="0">
              <a:sym typeface="Monotype Sorts" pitchFamily="-84" charset="2"/>
            </a:endParaRPr>
          </a:p>
          <a:p>
            <a:pPr lvl="1"/>
            <a:endParaRPr lang="en-US" altLang="en-US" dirty="0">
              <a:sym typeface="Monotype Sorts" pitchFamily="-84" charset="2"/>
            </a:endParaRPr>
          </a:p>
          <a:p>
            <a:r>
              <a:rPr lang="en-US" altLang="en-US" dirty="0">
                <a:sym typeface="Monotype Sorts" pitchFamily="-84" charset="2"/>
              </a:rPr>
              <a:t>When decompose  </a:t>
            </a:r>
            <a:r>
              <a:rPr lang="en-US" altLang="en-US" i="1" dirty="0" err="1">
                <a:sym typeface="Monotype Sorts" pitchFamily="-84" charset="2"/>
              </a:rPr>
              <a:t>in_dept</a:t>
            </a:r>
            <a:r>
              <a:rPr lang="en-US" altLang="en-US" i="1" dirty="0">
                <a:sym typeface="Monotype Sorts" pitchFamily="-84" charset="2"/>
              </a:rPr>
              <a:t>  </a:t>
            </a:r>
            <a:r>
              <a:rPr lang="en-US" altLang="en-US" dirty="0">
                <a:sym typeface="Monotype Sorts" pitchFamily="-84" charset="2"/>
              </a:rPr>
              <a:t>into</a:t>
            </a:r>
            <a:r>
              <a:rPr lang="en-US" altLang="en-US" i="1" dirty="0">
                <a:sym typeface="Monotype Sorts" pitchFamily="-84" charset="2"/>
              </a:rPr>
              <a:t> instructor </a:t>
            </a:r>
            <a:r>
              <a:rPr lang="en-US" altLang="en-US" dirty="0">
                <a:sym typeface="Monotype Sorts" pitchFamily="-84" charset="2"/>
              </a:rPr>
              <a:t>and </a:t>
            </a:r>
            <a:r>
              <a:rPr lang="en-US" altLang="en-US" i="1" dirty="0">
                <a:sym typeface="Monotype Sorts" pitchFamily="-84" charset="2"/>
              </a:rPr>
              <a:t>department </a:t>
            </a:r>
          </a:p>
          <a:p>
            <a:pPr lvl="1"/>
            <a:r>
              <a:rPr lang="en-US" altLang="en-US" i="1" dirty="0">
                <a:sym typeface="Monotype Sorts" pitchFamily="-84" charset="2"/>
              </a:rPr>
              <a:t>instructor</a:t>
            </a:r>
            <a:r>
              <a:rPr lang="en-US" altLang="en-US" dirty="0">
                <a:sym typeface="Monotype Sorts" pitchFamily="-84" charset="2"/>
              </a:rPr>
              <a:t>  is in BCNF</a:t>
            </a:r>
          </a:p>
          <a:p>
            <a:pPr lvl="1"/>
            <a:r>
              <a:rPr lang="en-US" altLang="en-US" i="1" dirty="0">
                <a:sym typeface="Monotype Sorts" pitchFamily="-84" charset="2"/>
              </a:rPr>
              <a:t>department </a:t>
            </a:r>
            <a:r>
              <a:rPr lang="en-US" altLang="en-US" dirty="0">
                <a:sym typeface="Monotype Sorts" pitchFamily="-84" charset="2"/>
              </a:rPr>
              <a:t>is in BCNF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96A2AD-FD1A-4907-800E-C8820FBE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494C-5E50-406C-9CEF-001C7AE6A987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5E53C5-39B8-47D0-BC3A-104A31B8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652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944F29-9564-4500-9D97-90A82DA9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ＭＳ Ｐゴシック" pitchFamily="34" charset="-128"/>
              </a:rPr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2C5A87-BF9E-43C6-A603-5E5AF19A4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054225" algn="l"/>
              </a:tabLst>
            </a:pPr>
            <a:r>
              <a:rPr lang="en-US" altLang="en-US" i="1" dirty="0"/>
              <a:t>R = (A, B, C)</a:t>
            </a:r>
            <a:br>
              <a:rPr lang="en-US" altLang="en-US" i="1" dirty="0"/>
            </a:br>
            <a:r>
              <a:rPr lang="en-US" altLang="en-US" i="1" dirty="0"/>
              <a:t>F = {A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B, 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C)</a:t>
            </a:r>
            <a:endParaRPr lang="en-US" altLang="en-US" dirty="0">
              <a:sym typeface="Monotype Sorts" pitchFamily="-84" charset="2"/>
            </a:endParaRPr>
          </a:p>
          <a:p>
            <a:pPr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1</a:t>
            </a:r>
            <a:r>
              <a:rPr lang="en-US" altLang="en-US" i="1" dirty="0">
                <a:sym typeface="Monotype Sorts" pitchFamily="-84" charset="2"/>
              </a:rPr>
              <a:t> = (A, B),   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 (B, C)</a:t>
            </a:r>
          </a:p>
          <a:p>
            <a:pPr lvl="1"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Lossless-join decomposition:</a:t>
            </a:r>
          </a:p>
          <a:p>
            <a:pPr lvl="1">
              <a:buFont typeface="Monotype Sorts" pitchFamily="-84" charset="2"/>
              <a:buNone/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		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1 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 </a:t>
            </a:r>
            <a:r>
              <a:rPr lang="en-US" altLang="en-US" dirty="0">
                <a:sym typeface="Monotype Sorts" pitchFamily="-84" charset="2"/>
              </a:rPr>
              <a:t>{</a:t>
            </a:r>
            <a:r>
              <a:rPr lang="en-US" altLang="en-US" i="1" dirty="0">
                <a:sym typeface="Monotype Sorts" pitchFamily="-84" charset="2"/>
              </a:rPr>
              <a:t>B</a:t>
            </a:r>
            <a:r>
              <a:rPr lang="en-US" altLang="en-US" dirty="0">
                <a:sym typeface="Monotype Sorts" pitchFamily="-84" charset="2"/>
              </a:rPr>
              <a:t>}</a:t>
            </a:r>
            <a:r>
              <a:rPr lang="en-US" altLang="en-US" i="1" dirty="0">
                <a:sym typeface="Monotype Sorts" pitchFamily="-84" charset="2"/>
              </a:rPr>
              <a:t>   </a:t>
            </a:r>
            <a:r>
              <a:rPr lang="en-US" altLang="en-US" dirty="0">
                <a:sym typeface="Monotype Sorts" pitchFamily="-84" charset="2"/>
              </a:rPr>
              <a:t>and </a:t>
            </a:r>
            <a:r>
              <a:rPr lang="en-US" altLang="en-US" i="1" dirty="0">
                <a:sym typeface="Monotype Sorts" pitchFamily="-84" charset="2"/>
              </a:rPr>
              <a:t>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BC</a:t>
            </a:r>
          </a:p>
          <a:p>
            <a:pPr lvl="1"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Dependency preserving</a:t>
            </a:r>
          </a:p>
          <a:p>
            <a:pPr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i="1" baseline="-25000" dirty="0">
                <a:sym typeface="Monotype Sorts" pitchFamily="-84" charset="2"/>
              </a:rPr>
              <a:t>1 </a:t>
            </a:r>
            <a:r>
              <a:rPr lang="en-US" altLang="en-US" i="1" dirty="0">
                <a:sym typeface="Monotype Sorts" pitchFamily="-84" charset="2"/>
              </a:rPr>
              <a:t>= (A, B),   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 (A, C)</a:t>
            </a:r>
          </a:p>
          <a:p>
            <a:pPr lvl="1"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Lossless-join decomposition:</a:t>
            </a:r>
          </a:p>
          <a:p>
            <a:pPr lvl="1">
              <a:buFont typeface="Monotype Sorts" pitchFamily="-84" charset="2"/>
              <a:buNone/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		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1 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</a:t>
            </a:r>
            <a:r>
              <a:rPr lang="en-US" altLang="en-US" dirty="0">
                <a:sym typeface="Monotype Sorts" pitchFamily="-84" charset="2"/>
              </a:rPr>
              <a:t> {</a:t>
            </a:r>
            <a:r>
              <a:rPr lang="en-US" altLang="en-US" i="1" dirty="0">
                <a:sym typeface="Monotype Sorts" pitchFamily="-84" charset="2"/>
              </a:rPr>
              <a:t>A</a:t>
            </a:r>
            <a:r>
              <a:rPr lang="en-US" altLang="en-US" dirty="0">
                <a:sym typeface="Monotype Sorts" pitchFamily="-84" charset="2"/>
              </a:rPr>
              <a:t>}</a:t>
            </a:r>
            <a:r>
              <a:rPr lang="en-US" altLang="en-US" i="1" dirty="0">
                <a:sym typeface="Monotype Sorts" pitchFamily="-84" charset="2"/>
              </a:rPr>
              <a:t> </a:t>
            </a:r>
            <a:r>
              <a:rPr lang="en-US" altLang="en-US" dirty="0">
                <a:sym typeface="Monotype Sorts" pitchFamily="-84" charset="2"/>
              </a:rPr>
              <a:t>and </a:t>
            </a:r>
            <a:r>
              <a:rPr lang="en-US" altLang="en-US" i="1" dirty="0">
                <a:sym typeface="Monotype Sorts" pitchFamily="-84" charset="2"/>
              </a:rPr>
              <a:t>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A</a:t>
            </a:r>
            <a:r>
              <a:rPr lang="en-US" altLang="en-US" i="1" dirty="0">
                <a:sym typeface="Monotype Sorts" pitchFamily="-84" charset="2"/>
              </a:rPr>
              <a:t>B</a:t>
            </a:r>
          </a:p>
          <a:p>
            <a:pPr lvl="1"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Not dependency preserving </a:t>
            </a:r>
            <a:br>
              <a:rPr lang="en-US" altLang="en-US" dirty="0">
                <a:sym typeface="Monotype Sorts" pitchFamily="-84" charset="2"/>
              </a:rPr>
            </a:br>
            <a:r>
              <a:rPr lang="en-US" altLang="en-US" dirty="0">
                <a:sym typeface="Monotype Sorts" pitchFamily="-84" charset="2"/>
              </a:rPr>
              <a:t>(cannot check </a:t>
            </a:r>
            <a:r>
              <a:rPr lang="en-US" altLang="en-US" i="1" dirty="0">
                <a:sym typeface="Monotype Sorts" pitchFamily="-84" charset="2"/>
              </a:rPr>
              <a:t>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C </a:t>
            </a:r>
            <a:r>
              <a:rPr lang="en-US" altLang="en-US" dirty="0">
                <a:sym typeface="Monotype Sorts" pitchFamily="-84" charset="2"/>
              </a:rPr>
              <a:t>without computing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i="1" baseline="-25000" dirty="0">
                <a:sym typeface="Monotype Sorts" pitchFamily="-84" charset="2"/>
              </a:rPr>
              <a:t>1 </a:t>
            </a:r>
            <a:r>
              <a:rPr lang="en-US" altLang="en-US" dirty="0">
                <a:sym typeface="Monotype Sorts" pitchFamily="-84" charset="2"/>
              </a:rPr>
              <a:t>   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dirty="0">
                <a:sym typeface="Monotype Sorts" pitchFamily="-84" charset="2"/>
              </a:rPr>
              <a:t>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550308-3186-4340-B065-FA700C5B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A12D-D8B0-4C88-A410-FEB4714157DF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ADF0EF-AECC-41EC-8C36-352959263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C80D8FD-EDFA-4D8F-9A1E-4A53E9132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292" y="5088380"/>
            <a:ext cx="2349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06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3C9BB-1AB5-4D72-9674-D1895734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ＭＳ Ｐゴシック" pitchFamily="34" charset="-128"/>
              </a:rPr>
              <a:t>3NF 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C0D35-1B75-4AEC-B3BA-EAC7A40DE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Consider a schema: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       </a:t>
            </a:r>
            <a:r>
              <a:rPr lang="en-US" altLang="en-US" i="1" dirty="0" err="1"/>
              <a:t>dept_advisor</a:t>
            </a:r>
            <a:r>
              <a:rPr lang="en-US" altLang="en-US" i="1" dirty="0"/>
              <a:t>(</a:t>
            </a:r>
            <a:r>
              <a:rPr lang="en-US" altLang="en-US" i="1" dirty="0" err="1"/>
              <a:t>s_ID</a:t>
            </a:r>
            <a:r>
              <a:rPr lang="en-US" altLang="en-US" i="1" dirty="0"/>
              <a:t>, </a:t>
            </a:r>
            <a:r>
              <a:rPr lang="en-US" altLang="en-US" i="1" dirty="0" err="1"/>
              <a:t>i_ID</a:t>
            </a:r>
            <a:r>
              <a:rPr lang="en-US" altLang="en-US" i="1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With function dependencies: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           </a:t>
            </a:r>
            <a:r>
              <a:rPr lang="en-US" altLang="en-US" i="1" dirty="0" err="1"/>
              <a:t>i_ID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endParaRPr lang="en-US" altLang="en-US" i="1" dirty="0">
              <a:sym typeface="Symbol" panose="05050102010706020507" pitchFamily="18" charset="2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           </a:t>
            </a:r>
            <a:r>
              <a:rPr lang="en-US" altLang="en-US" i="1" dirty="0" err="1"/>
              <a:t>s_ID</a:t>
            </a:r>
            <a:r>
              <a:rPr lang="en-US" altLang="en-US" i="1" dirty="0"/>
              <a:t>,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i="1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 err="1">
                <a:sym typeface="Symbol" panose="05050102010706020507" pitchFamily="18" charset="2"/>
              </a:rPr>
              <a:t>i_ID</a:t>
            </a:r>
            <a:endParaRPr lang="en-US" altLang="en-US" i="1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Monotype Sorts" pitchFamily="-84" charset="2"/>
              </a:rPr>
              <a:t>Two candidate keys =  {</a:t>
            </a:r>
            <a:r>
              <a:rPr lang="en-US" altLang="en-US" i="1" dirty="0" err="1"/>
              <a:t>s_ID</a:t>
            </a:r>
            <a:r>
              <a:rPr lang="en-US" altLang="en-US" i="1" dirty="0"/>
              <a:t>,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Symbol" panose="05050102010706020507" pitchFamily="18" charset="2"/>
              </a:rPr>
              <a:t>}, {</a:t>
            </a:r>
            <a:r>
              <a:rPr lang="en-US" altLang="en-US" i="1" dirty="0" err="1"/>
              <a:t>s_ID</a:t>
            </a:r>
            <a:r>
              <a:rPr lang="en-US" altLang="en-US" i="1" dirty="0"/>
              <a:t>,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sym typeface="Symbol" panose="05050102010706020507" pitchFamily="18" charset="2"/>
              </a:rPr>
              <a:t>i_ID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endParaRPr lang="en-US" altLang="en-US" dirty="0">
              <a:sym typeface="Monotype Sorts" pitchFamily="-84" charset="2"/>
            </a:endParaRPr>
          </a:p>
          <a:p>
            <a:r>
              <a:rPr lang="en-US" altLang="en-US" dirty="0">
                <a:sym typeface="Monotype Sorts" pitchFamily="-84" charset="2"/>
              </a:rPr>
              <a:t>We have seen before that </a:t>
            </a:r>
            <a:r>
              <a:rPr lang="en-US" altLang="en-US" i="1" dirty="0" err="1"/>
              <a:t>dept_advisor</a:t>
            </a:r>
            <a:r>
              <a:rPr lang="en-US" altLang="en-US" i="1" dirty="0"/>
              <a:t> </a:t>
            </a:r>
            <a:r>
              <a:rPr lang="en-US" altLang="en-US" dirty="0">
                <a:sym typeface="Monotype Sorts" pitchFamily="-84" charset="2"/>
              </a:rPr>
              <a:t>is </a:t>
            </a:r>
            <a:r>
              <a:rPr lang="en-US" altLang="en-US" dirty="0">
                <a:solidFill>
                  <a:srgbClr val="002060"/>
                </a:solidFill>
                <a:sym typeface="Monotype Sorts" pitchFamily="-84" charset="2"/>
              </a:rPr>
              <a:t>not</a:t>
            </a:r>
            <a:r>
              <a:rPr lang="en-US" altLang="en-US" dirty="0">
                <a:sym typeface="Monotype Sorts" pitchFamily="-84" charset="2"/>
              </a:rPr>
              <a:t> in BCNF</a:t>
            </a:r>
          </a:p>
          <a:p>
            <a:r>
              <a:rPr lang="en-US" altLang="en-US" i="1" dirty="0">
                <a:sym typeface="Monotype Sorts" pitchFamily="-84" charset="2"/>
              </a:rPr>
              <a:t>R,  </a:t>
            </a:r>
            <a:r>
              <a:rPr lang="en-US" altLang="en-US" dirty="0">
                <a:sym typeface="Monotype Sorts" pitchFamily="-84" charset="2"/>
              </a:rPr>
              <a:t>however, </a:t>
            </a:r>
            <a:r>
              <a:rPr lang="en-US" altLang="en-US" i="1" dirty="0">
                <a:sym typeface="Monotype Sorts" pitchFamily="-84" charset="2"/>
              </a:rPr>
              <a:t> </a:t>
            </a:r>
            <a:r>
              <a:rPr lang="en-US" altLang="en-US" dirty="0">
                <a:sym typeface="Monotype Sorts" pitchFamily="-84" charset="2"/>
              </a:rPr>
              <a:t>is in  3NF</a:t>
            </a:r>
          </a:p>
          <a:p>
            <a:pPr lvl="1"/>
            <a:r>
              <a:rPr lang="en-US" altLang="en-US" i="1" dirty="0"/>
              <a:t> </a:t>
            </a:r>
            <a:r>
              <a:rPr lang="en-US" altLang="en-US" i="1" dirty="0" err="1"/>
              <a:t>s_ID</a:t>
            </a:r>
            <a:r>
              <a:rPr lang="en-US" altLang="en-US" i="1" dirty="0"/>
              <a:t>,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i="1" dirty="0"/>
              <a:t> </a:t>
            </a:r>
            <a:r>
              <a:rPr lang="en-US" altLang="en-US" dirty="0">
                <a:sym typeface="Monotype Sorts" pitchFamily="-84" charset="2"/>
              </a:rPr>
              <a:t>is a </a:t>
            </a:r>
            <a:r>
              <a:rPr lang="en-US" altLang="en-US" dirty="0" err="1">
                <a:sym typeface="Monotype Sorts" pitchFamily="-84" charset="2"/>
              </a:rPr>
              <a:t>superkey</a:t>
            </a:r>
            <a:endParaRPr lang="en-US" altLang="en-US" dirty="0">
              <a:sym typeface="Monotype Sorts" pitchFamily="-84" charset="2"/>
            </a:endParaRPr>
          </a:p>
          <a:p>
            <a:pPr lvl="1"/>
            <a:r>
              <a:rPr lang="en-US" altLang="en-US" dirty="0"/>
              <a:t> </a:t>
            </a:r>
            <a:r>
              <a:rPr lang="en-US" altLang="en-US" i="1" dirty="0" err="1"/>
              <a:t>i_ID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 and </a:t>
            </a:r>
            <a:r>
              <a:rPr lang="en-US" altLang="en-US" i="1" dirty="0"/>
              <a:t> </a:t>
            </a:r>
            <a:r>
              <a:rPr lang="en-US" altLang="en-US" i="1" dirty="0" err="1"/>
              <a:t>i_ID</a:t>
            </a:r>
            <a:r>
              <a:rPr lang="en-US" altLang="en-US" i="1" dirty="0">
                <a:sym typeface="Monotype Sorts" pitchFamily="-84" charset="2"/>
              </a:rPr>
              <a:t> </a:t>
            </a:r>
            <a:r>
              <a:rPr lang="en-US" altLang="en-US" dirty="0">
                <a:sym typeface="Monotype Sorts" pitchFamily="-84" charset="2"/>
              </a:rPr>
              <a:t>is NOT a </a:t>
            </a:r>
            <a:r>
              <a:rPr lang="en-US" altLang="en-US" dirty="0" err="1">
                <a:sym typeface="Monotype Sorts" pitchFamily="-84" charset="2"/>
              </a:rPr>
              <a:t>superkey</a:t>
            </a:r>
            <a:r>
              <a:rPr lang="en-US" altLang="en-US" dirty="0">
                <a:sym typeface="Monotype Sorts" pitchFamily="-84" charset="2"/>
              </a:rPr>
              <a:t>, but:</a:t>
            </a:r>
          </a:p>
          <a:p>
            <a:pPr lvl="2"/>
            <a:r>
              <a:rPr lang="en-US" altLang="en-US" dirty="0">
                <a:sym typeface="Monotype Sorts" pitchFamily="-84" charset="2"/>
              </a:rPr>
              <a:t>{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Monotype Sorts" pitchFamily="-84" charset="2"/>
              </a:rPr>
              <a:t>} – {</a:t>
            </a:r>
            <a:r>
              <a:rPr lang="en-US" altLang="en-US" i="1" dirty="0" err="1"/>
              <a:t>i_ID</a:t>
            </a:r>
            <a:r>
              <a:rPr lang="en-US" altLang="en-US" dirty="0">
                <a:sym typeface="Monotype Sorts" pitchFamily="-84" charset="2"/>
              </a:rPr>
              <a:t> }  = </a:t>
            </a:r>
            <a:r>
              <a:rPr lang="en-US" altLang="en-US" i="1" dirty="0">
                <a:sym typeface="Monotype Sorts" pitchFamily="-84" charset="2"/>
              </a:rPr>
              <a:t>  </a:t>
            </a:r>
            <a:r>
              <a:rPr lang="en-US" altLang="en-US" dirty="0">
                <a:sym typeface="Monotype Sorts" pitchFamily="-84" charset="2"/>
              </a:rPr>
              <a:t>{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Monotype Sorts" pitchFamily="-84" charset="2"/>
              </a:rPr>
              <a:t> </a:t>
            </a:r>
            <a:r>
              <a:rPr lang="en-US" altLang="en-US" dirty="0">
                <a:sym typeface="Monotype Sorts" pitchFamily="-84" charset="2"/>
              </a:rPr>
              <a:t>} and</a:t>
            </a:r>
          </a:p>
          <a:p>
            <a:pPr lvl="2"/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Monotype Sorts" pitchFamily="-84" charset="2"/>
              </a:rPr>
              <a:t>  </a:t>
            </a:r>
            <a:r>
              <a:rPr lang="en-US" altLang="en-US" dirty="0">
                <a:sym typeface="Greek Symbols"/>
              </a:rPr>
              <a:t>is contained in a  candidate key</a:t>
            </a:r>
            <a:endParaRPr lang="en-US" altLang="en-US" i="1" dirty="0">
              <a:sym typeface="Symbol" panose="05050102010706020507" pitchFamily="18" charset="2"/>
            </a:endParaRPr>
          </a:p>
          <a:p>
            <a:pPr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C3E61D-9736-4D87-9741-2642DED2B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A6247-AEB9-4EA7-8DD1-5E4346F365AE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DC62E1-719D-47EC-B800-5E7113E8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41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7F460-8271-4AEE-B911-BCB10D7A1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SQL Statements for FD Judgment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312815-F5DA-46CF-9189-B6DB15129E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362" y="772634"/>
                <a:ext cx="11834414" cy="638064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给定关系模式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(</a:t>
                </a:r>
                <a:r>
                  <a:rPr lang="en-US" altLang="zh-CN" i="1" dirty="0">
                    <a:cs typeface="Times New Roman" pitchFamily="18" charset="0"/>
                  </a:rPr>
                  <a:t>A</a:t>
                </a:r>
                <a:r>
                  <a:rPr lang="en-US" altLang="zh-CN" dirty="0">
                    <a:cs typeface="Times New Roman" pitchFamily="18" charset="0"/>
                  </a:rPr>
                  <a:t>, </a:t>
                </a:r>
                <a:r>
                  <a:rPr lang="en-US" altLang="zh-CN" i="1" dirty="0">
                    <a:cs typeface="Times New Roman" pitchFamily="18" charset="0"/>
                  </a:rPr>
                  <a:t>B</a:t>
                </a:r>
                <a:r>
                  <a:rPr lang="en-US" altLang="zh-CN" dirty="0">
                    <a:cs typeface="Times New Roman" pitchFamily="18" charset="0"/>
                  </a:rPr>
                  <a:t>, </a:t>
                </a:r>
                <a:r>
                  <a:rPr lang="en-US" altLang="zh-CN" i="1" dirty="0">
                    <a:cs typeface="Times New Roman" pitchFamily="18" charset="0"/>
                  </a:rPr>
                  <a:t>C</a:t>
                </a:r>
                <a:r>
                  <a:rPr lang="en-US" altLang="zh-CN" dirty="0">
                    <a:cs typeface="Times New Roman" pitchFamily="18" charset="0"/>
                  </a:rPr>
                  <a:t>)</a:t>
                </a:r>
                <a:r>
                  <a:rPr lang="zh-CN" altLang="en-US" dirty="0">
                    <a:cs typeface="Times New Roman" pitchFamily="18" charset="0"/>
                  </a:rPr>
                  <a:t>和关系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(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)</a:t>
                </a:r>
                <a:r>
                  <a:rPr lang="zh-CN" altLang="en-US" dirty="0">
                    <a:cs typeface="Times New Roman" pitchFamily="18" charset="0"/>
                  </a:rPr>
                  <a:t>，利用</a:t>
                </a:r>
                <a:r>
                  <a:rPr lang="en-US" altLang="zh-CN" dirty="0">
                    <a:cs typeface="Times New Roman" pitchFamily="18" charset="0"/>
                  </a:rPr>
                  <a:t>SQL</a:t>
                </a:r>
                <a:r>
                  <a:rPr lang="zh-CN" altLang="en-US" dirty="0">
                    <a:cs typeface="Times New Roman" pitchFamily="18" charset="0"/>
                  </a:rPr>
                  <a:t>语句判断关系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(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)</a:t>
                </a:r>
                <a:r>
                  <a:rPr lang="zh-CN" altLang="en-US" dirty="0">
                    <a:cs typeface="Times New Roman" pitchFamily="18" charset="0"/>
                  </a:rPr>
                  <a:t>是否满足函数依赖</a:t>
                </a:r>
                <a:endParaRPr lang="en-US" altLang="zh-CN" dirty="0"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itchFamily="18" charset="0"/>
                  </a:rPr>
                  <a:t>                      </a:t>
                </a:r>
                <a:r>
                  <a:rPr lang="en-US" altLang="zh-CN" i="1" dirty="0">
                    <a:cs typeface="Times New Roman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itchFamily="18" charset="0"/>
                      </a:rPr>
                      <m:t>→</m:t>
                    </m:r>
                  </m:oMath>
                </a14:m>
                <a:r>
                  <a:rPr lang="en-US" altLang="zh-CN" i="1" dirty="0">
                    <a:cs typeface="Times New Roman" pitchFamily="18" charset="0"/>
                  </a:rPr>
                  <a:t>C</a:t>
                </a:r>
              </a:p>
              <a:p>
                <a:endParaRPr lang="en-US" altLang="zh-CN" dirty="0">
                  <a:cs typeface="Times New Roman" pitchFamily="18" charset="0"/>
                </a:endParaRPr>
              </a:p>
              <a:p>
                <a:r>
                  <a:rPr lang="zh-CN" altLang="en-US" dirty="0">
                    <a:cs typeface="Times New Roman" pitchFamily="18" charset="0"/>
                  </a:rPr>
                  <a:t>要求：</a:t>
                </a:r>
                <a:endParaRPr lang="en-US" altLang="zh-CN" dirty="0"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itchFamily="18" charset="0"/>
                  </a:rPr>
                  <a:t>        </a:t>
                </a:r>
                <a:r>
                  <a:rPr lang="zh-CN" altLang="en-US" dirty="0">
                    <a:cs typeface="Times New Roman" pitchFamily="18" charset="0"/>
                  </a:rPr>
                  <a:t>如果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(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)</a:t>
                </a:r>
                <a:r>
                  <a:rPr lang="zh-CN" altLang="en-US" dirty="0">
                    <a:cs typeface="Times New Roman" pitchFamily="18" charset="0"/>
                  </a:rPr>
                  <a:t>不满足该函数依赖，找出导致不满足的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(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)</a:t>
                </a:r>
                <a:r>
                  <a:rPr lang="zh-CN" altLang="en-US" dirty="0">
                    <a:cs typeface="Times New Roman" pitchFamily="18" charset="0"/>
                  </a:rPr>
                  <a:t>中的元组。</a:t>
                </a:r>
                <a:endParaRPr lang="en-US" altLang="zh-CN" dirty="0">
                  <a:cs typeface="Times New Roman" pitchFamily="18" charset="0"/>
                </a:endParaRPr>
              </a:p>
              <a:p>
                <a:endParaRPr lang="en-US" altLang="zh-CN" dirty="0">
                  <a:cs typeface="Times New Roman" pitchFamily="18" charset="0"/>
                </a:endParaRPr>
              </a:p>
              <a:p>
                <a:r>
                  <a:rPr lang="zh-CN" altLang="en-US" dirty="0">
                    <a:cs typeface="Times New Roman" pitchFamily="18" charset="0"/>
                  </a:rPr>
                  <a:t>方法</a:t>
                </a:r>
                <a:endParaRPr lang="en-US" altLang="zh-CN" dirty="0">
                  <a:cs typeface="Times New Roman" pitchFamily="18" charset="0"/>
                </a:endParaRPr>
              </a:p>
              <a:p>
                <a:pPr lvl="1"/>
                <a:r>
                  <a:rPr lang="en-US" altLang="zh-CN" dirty="0">
                    <a:cs typeface="Times New Roman" pitchFamily="18" charset="0"/>
                  </a:rPr>
                  <a:t>1.</a:t>
                </a:r>
                <a:r>
                  <a:rPr lang="zh-CN" altLang="en-US" dirty="0">
                    <a:cs typeface="Times New Roman" pitchFamily="18" charset="0"/>
                  </a:rPr>
                  <a:t> 使用元组变量</a:t>
                </a:r>
                <a:endParaRPr lang="en-US" altLang="zh-CN" dirty="0">
                  <a:cs typeface="Times New Roman" pitchFamily="18" charset="0"/>
                </a:endParaRPr>
              </a:p>
              <a:p>
                <a:pPr marL="357188" lvl="1" indent="0">
                  <a:buNone/>
                </a:pPr>
                <a:r>
                  <a:rPr lang="en-US" altLang="zh-CN" dirty="0">
                    <a:cs typeface="Times New Roman" pitchFamily="18" charset="0"/>
                  </a:rPr>
                  <a:t>    2. group by</a:t>
                </a:r>
              </a:p>
              <a:p>
                <a:pPr lvl="1"/>
                <a:r>
                  <a:rPr lang="zh-CN" altLang="en-US" dirty="0">
                    <a:cs typeface="Times New Roman" pitchFamily="18" charset="0"/>
                  </a:rPr>
                  <a:t>如果查询结果为</a:t>
                </a:r>
                <a:r>
                  <a:rPr lang="en-US" altLang="zh-CN" dirty="0">
                    <a:cs typeface="Times New Roman" pitchFamily="18" charset="0"/>
                  </a:rPr>
                  <a:t>null</a:t>
                </a:r>
              </a:p>
              <a:p>
                <a:pPr marL="357188" lvl="1" indent="0">
                  <a:buNone/>
                </a:pPr>
                <a:r>
                  <a:rPr lang="zh-CN" altLang="en-US" dirty="0">
                    <a:cs typeface="Times New Roman" pitchFamily="18" charset="0"/>
                  </a:rPr>
                  <a:t>，则函数依赖成立</a:t>
                </a:r>
                <a:endParaRPr lang="en-US" altLang="zh-CN" dirty="0">
                  <a:cs typeface="Times New Roman" pitchFamily="18" charset="0"/>
                </a:endParaRPr>
              </a:p>
              <a:p>
                <a:pPr lvl="1"/>
                <a:endParaRPr lang="en-US" altLang="zh-CN" dirty="0">
                  <a:cs typeface="Times New Roman" pitchFamily="18" charset="0"/>
                </a:endParaRPr>
              </a:p>
              <a:p>
                <a:pPr marL="357188" lvl="1" indent="0">
                  <a:buNone/>
                </a:pPr>
                <a:endParaRPr lang="en-US" altLang="zh-CN" dirty="0">
                  <a:cs typeface="Times New Roman" pitchFamily="18" charset="0"/>
                </a:endParaRPr>
              </a:p>
              <a:p>
                <a:pPr lvl="1"/>
                <a:endParaRPr lang="en-US" altLang="zh-CN" dirty="0"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itchFamily="18" charset="0"/>
                  </a:rPr>
                  <a:t>                  </a:t>
                </a:r>
                <a:endParaRPr lang="zh-CN" altLang="en-US" dirty="0">
                  <a:cs typeface="Times New Roman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312815-F5DA-46CF-9189-B6DB15129E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362" y="772634"/>
                <a:ext cx="11834414" cy="6380641"/>
              </a:xfrm>
              <a:blipFill>
                <a:blip r:embed="rId2"/>
                <a:stretch>
                  <a:fillRect l="-103" t="-1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510FE0-BB78-4773-99C6-7BF51DC8C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2D09B-0098-4152-A302-91FBC833B587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CC2D21-499A-4D3F-BC74-0BAF7988E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AEF72AC-CEB2-4CE2-8FEB-BCDCF712D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771803"/>
              </p:ext>
            </p:extLst>
          </p:nvPr>
        </p:nvGraphicFramePr>
        <p:xfrm>
          <a:off x="6149159" y="3590899"/>
          <a:ext cx="584448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4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4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4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右大括号 6">
            <a:extLst>
              <a:ext uri="{FF2B5EF4-FFF2-40B4-BE49-F238E27FC236}">
                <a16:creationId xmlns:a16="http://schemas.microsoft.com/office/drawing/2014/main" id="{8B914851-B671-43E8-839E-BC9F71DB9387}"/>
              </a:ext>
            </a:extLst>
          </p:cNvPr>
          <p:cNvSpPr/>
          <p:nvPr/>
        </p:nvSpPr>
        <p:spPr bwMode="auto">
          <a:xfrm rot="16200000">
            <a:off x="7373295" y="2258750"/>
            <a:ext cx="288032" cy="230425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Times New Roman" pitchFamily="18" charset="0"/>
            </a:endParaRP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62990881-2A64-42BA-8A91-3842F2ACFA66}"/>
              </a:ext>
            </a:extLst>
          </p:cNvPr>
          <p:cNvSpPr/>
          <p:nvPr/>
        </p:nvSpPr>
        <p:spPr bwMode="auto">
          <a:xfrm rot="16200000">
            <a:off x="10325623" y="2267133"/>
            <a:ext cx="288032" cy="230425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Times New Roman" pitchFamily="18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396C6AA-A52E-42B3-87BF-35A2B40EB20C}"/>
              </a:ext>
            </a:extLst>
          </p:cNvPr>
          <p:cNvSpPr txBox="1"/>
          <p:nvPr/>
        </p:nvSpPr>
        <p:spPr>
          <a:xfrm>
            <a:off x="7367991" y="294072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cs typeface="Times New Roman" pitchFamily="18" charset="0"/>
              </a:rPr>
              <a:t>T</a:t>
            </a:r>
            <a:endParaRPr lang="zh-CN" altLang="en-US" i="1" dirty="0">
              <a:cs typeface="Times New Roman" pitchFamily="18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AA526F80-4B23-4E7D-A345-4E8915D2A7C0}"/>
              </a:ext>
            </a:extLst>
          </p:cNvPr>
          <p:cNvSpPr txBox="1"/>
          <p:nvPr/>
        </p:nvSpPr>
        <p:spPr>
          <a:xfrm>
            <a:off x="10320319" y="295370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cs typeface="Times New Roman" pitchFamily="18" charset="0"/>
              </a:rPr>
              <a:t>S</a:t>
            </a:r>
            <a:endParaRPr lang="zh-CN" altLang="en-US" i="1" dirty="0">
              <a:cs typeface="Times New Roman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57F08B-13F6-4964-9B27-1E0F88AAB1D2}"/>
              </a:ext>
            </a:extLst>
          </p:cNvPr>
          <p:cNvSpPr txBox="1"/>
          <p:nvPr/>
        </p:nvSpPr>
        <p:spPr>
          <a:xfrm>
            <a:off x="3566909" y="3548573"/>
            <a:ext cx="2475934" cy="156966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zh-CN" sz="2400" b="1" dirty="0">
                <a:cs typeface="Times New Roman" pitchFamily="18" charset="0"/>
              </a:rPr>
              <a:t>select  * </a:t>
            </a:r>
          </a:p>
          <a:p>
            <a:pPr marL="0" indent="0">
              <a:buNone/>
            </a:pPr>
            <a:r>
              <a:rPr lang="en-US" altLang="zh-CN" sz="2400" b="1" dirty="0">
                <a:cs typeface="Times New Roman" pitchFamily="18" charset="0"/>
              </a:rPr>
              <a:t>from </a:t>
            </a:r>
            <a:r>
              <a:rPr lang="en-US" altLang="zh-CN" sz="2400" b="1" i="1" dirty="0">
                <a:cs typeface="Times New Roman" pitchFamily="18" charset="0"/>
              </a:rPr>
              <a:t>r </a:t>
            </a:r>
            <a:r>
              <a:rPr lang="en-US" altLang="zh-CN" sz="2400" b="1" dirty="0">
                <a:cs typeface="Times New Roman" pitchFamily="18" charset="0"/>
              </a:rPr>
              <a:t>as</a:t>
            </a:r>
            <a:r>
              <a:rPr lang="en-US" altLang="zh-CN" sz="2400" b="1" i="1" dirty="0">
                <a:cs typeface="Times New Roman" pitchFamily="18" charset="0"/>
              </a:rPr>
              <a:t> T, r </a:t>
            </a:r>
            <a:r>
              <a:rPr lang="en-US" altLang="zh-CN" sz="2400" b="1" dirty="0">
                <a:cs typeface="Times New Roman" pitchFamily="18" charset="0"/>
              </a:rPr>
              <a:t>as </a:t>
            </a:r>
            <a:r>
              <a:rPr lang="en-US" altLang="zh-CN" sz="2400" b="1" i="1" dirty="0">
                <a:cs typeface="Times New Roman" pitchFamily="18" charset="0"/>
              </a:rPr>
              <a:t>S</a:t>
            </a:r>
          </a:p>
          <a:p>
            <a:pPr marL="0" indent="0">
              <a:buNone/>
            </a:pPr>
            <a:r>
              <a:rPr lang="en-US" altLang="zh-CN" sz="2400" b="1" dirty="0">
                <a:cs typeface="Times New Roman" pitchFamily="18" charset="0"/>
              </a:rPr>
              <a:t>where </a:t>
            </a:r>
            <a:r>
              <a:rPr lang="en-US" altLang="zh-CN" sz="2400" b="1" i="1" dirty="0">
                <a:cs typeface="Times New Roman" pitchFamily="18" charset="0"/>
              </a:rPr>
              <a:t>T.B=S.B</a:t>
            </a:r>
          </a:p>
          <a:p>
            <a:pPr marL="0" indent="0">
              <a:buNone/>
            </a:pPr>
            <a:r>
              <a:rPr lang="en-US" altLang="zh-CN" sz="2400" b="1" dirty="0">
                <a:cs typeface="Times New Roman" pitchFamily="18" charset="0"/>
              </a:rPr>
              <a:t>          and </a:t>
            </a:r>
            <a:r>
              <a:rPr lang="en-US" altLang="zh-CN" sz="2400" b="1" i="1" dirty="0">
                <a:cs typeface="Times New Roman" pitchFamily="18" charset="0"/>
              </a:rPr>
              <a:t>T.C</a:t>
            </a:r>
            <a:r>
              <a:rPr lang="en-US" altLang="zh-CN" sz="2400" b="1" dirty="0">
                <a:cs typeface="Times New Roman" pitchFamily="18" charset="0"/>
              </a:rPr>
              <a:t>&lt;&gt;</a:t>
            </a:r>
            <a:r>
              <a:rPr lang="en-US" altLang="zh-CN" sz="2400" b="1" i="1" dirty="0">
                <a:cs typeface="Times New Roman" pitchFamily="18" charset="0"/>
              </a:rPr>
              <a:t>S.C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C030EC-93C0-46CF-9196-5253355F2D06}"/>
              </a:ext>
            </a:extLst>
          </p:cNvPr>
          <p:cNvSpPr txBox="1"/>
          <p:nvPr/>
        </p:nvSpPr>
        <p:spPr>
          <a:xfrm>
            <a:off x="2349340" y="5182902"/>
            <a:ext cx="3693503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2400" b="1" dirty="0">
                <a:cs typeface="Times New Roman" pitchFamily="18" charset="0"/>
              </a:rPr>
              <a:t>select </a:t>
            </a:r>
            <a:r>
              <a:rPr lang="zh-CN" altLang="en-US" sz="2400" b="1" dirty="0">
                <a:cs typeface="Times New Roman" pitchFamily="18" charset="0"/>
              </a:rPr>
              <a:t> </a:t>
            </a:r>
            <a:r>
              <a:rPr lang="en-US" altLang="zh-CN" sz="2400" b="1" dirty="0">
                <a:cs typeface="Times New Roman" pitchFamily="18" charset="0"/>
              </a:rPr>
              <a:t>* </a:t>
            </a:r>
          </a:p>
          <a:p>
            <a:pPr marL="0" indent="0">
              <a:buNone/>
            </a:pPr>
            <a:r>
              <a:rPr lang="en-US" altLang="zh-CN" sz="2400" b="1" dirty="0">
                <a:cs typeface="Times New Roman" pitchFamily="18" charset="0"/>
              </a:rPr>
              <a:t>from </a:t>
            </a:r>
            <a:r>
              <a:rPr lang="en-US" altLang="zh-CN" sz="2400" b="1" i="1" dirty="0">
                <a:cs typeface="Times New Roman" pitchFamily="18" charset="0"/>
              </a:rPr>
              <a:t>r </a:t>
            </a:r>
          </a:p>
          <a:p>
            <a:pPr marL="0" indent="0">
              <a:buNone/>
            </a:pPr>
            <a:r>
              <a:rPr lang="en-US" altLang="zh-CN" sz="2400" b="1" dirty="0">
                <a:cs typeface="Times New Roman" pitchFamily="18" charset="0"/>
              </a:rPr>
              <a:t>group by B</a:t>
            </a:r>
          </a:p>
          <a:p>
            <a:pPr marL="0" indent="0">
              <a:buNone/>
            </a:pPr>
            <a:r>
              <a:rPr lang="en-US" altLang="zh-CN" sz="2400" b="1" dirty="0">
                <a:cs typeface="Times New Roman" pitchFamily="18" charset="0"/>
              </a:rPr>
              <a:t>    having count(*)&gt;1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7E21366-1BC9-4DC3-8F34-5C2E906F4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686" y="1152204"/>
            <a:ext cx="6947314" cy="12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33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A13D3-56C7-4C1B-8E62-042A6C45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SQL for FD Judgement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D656A8-B094-4821-B17B-2B39492E4D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altLang="zh-CN" dirty="0">
                    <a:cs typeface="Times New Roman" pitchFamily="18" charset="0"/>
                  </a:rPr>
                  <a:t>Use one or more SQL statements to verify whether or not </a:t>
                </a:r>
                <a:r>
                  <a:rPr lang="en-GB" altLang="zh-CN" dirty="0" err="1">
                    <a:cs typeface="Times New Roman" pitchFamily="18" charset="0"/>
                  </a:rPr>
                  <a:t>customerID</a:t>
                </a:r>
                <a:r>
                  <a:rPr lang="en-GB" altLang="zh-CN" dirty="0">
                    <a:cs typeface="Times New Roman" pitchFamily="18" charset="0"/>
                  </a:rPr>
                  <a:t> is the primary key in the table </a:t>
                </a:r>
                <a:r>
                  <a:rPr lang="en-GB" altLang="zh-CN" i="1" dirty="0">
                    <a:solidFill>
                      <a:srgbClr val="FF0000"/>
                    </a:solidFill>
                    <a:cs typeface="Times New Roman" pitchFamily="18" charset="0"/>
                  </a:rPr>
                  <a:t>customer</a:t>
                </a:r>
                <a:r>
                  <a:rPr lang="en-GB" altLang="zh-CN" dirty="0">
                    <a:solidFill>
                      <a:srgbClr val="FF0000"/>
                    </a:solidFill>
                    <a:cs typeface="Times New Roman" pitchFamily="18" charset="0"/>
                  </a:rPr>
                  <a:t>(</a:t>
                </a:r>
                <a:r>
                  <a:rPr lang="en-GB" altLang="zh-CN" dirty="0" err="1">
                    <a:solidFill>
                      <a:srgbClr val="FF0000"/>
                    </a:solidFill>
                    <a:cs typeface="Times New Roman" pitchFamily="18" charset="0"/>
                  </a:rPr>
                  <a:t>customerID</a:t>
                </a:r>
                <a:r>
                  <a:rPr lang="en-GB" altLang="zh-CN" dirty="0">
                    <a:solidFill>
                      <a:srgbClr val="FF0000"/>
                    </a:solidFill>
                    <a:cs typeface="Times New Roman" pitchFamily="18" charset="0"/>
                  </a:rPr>
                  <a:t>, name, address ) </a:t>
                </a:r>
                <a:r>
                  <a:rPr lang="en-GB" altLang="zh-CN" dirty="0">
                    <a:cs typeface="Times New Roman" pitchFamily="18" charset="0"/>
                  </a:rPr>
                  <a:t>, i.e. the functional dependency </a:t>
                </a:r>
                <a:r>
                  <a:rPr lang="en-GB" altLang="zh-CN" dirty="0">
                    <a:solidFill>
                      <a:srgbClr val="FF0000"/>
                    </a:solidFill>
                    <a:cs typeface="Times New Roman" pitchFamily="18" charset="0"/>
                  </a:rPr>
                  <a:t>customerID</a:t>
                </a:r>
                <a14:m>
                  <m:oMath xmlns:m="http://schemas.openxmlformats.org/officeDocument/2006/math">
                    <m:r>
                      <a:rPr lang="en-GB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→</m:t>
                    </m:r>
                  </m:oMath>
                </a14:m>
                <a:r>
                  <a:rPr lang="en-GB" altLang="zh-CN" dirty="0">
                    <a:solidFill>
                      <a:srgbClr val="FF0000"/>
                    </a:solidFill>
                    <a:cs typeface="Times New Roman" pitchFamily="18" charset="0"/>
                  </a:rPr>
                  <a:t>name, address </a:t>
                </a:r>
                <a:r>
                  <a:rPr lang="en-GB" altLang="zh-CN" dirty="0">
                    <a:cs typeface="Times New Roman" pitchFamily="18" charset="0"/>
                  </a:rPr>
                  <a:t>is satisfied by the table, according to the query results of one or more SQL statements (5 points)</a:t>
                </a:r>
              </a:p>
              <a:p>
                <a:endParaRPr lang="en-GB" altLang="zh-CN" dirty="0">
                  <a:cs typeface="Times New Roman" pitchFamily="18" charset="0"/>
                </a:endParaRPr>
              </a:p>
              <a:p>
                <a:r>
                  <a:rPr lang="zh-CN" altLang="en-US" dirty="0">
                    <a:cs typeface="Times New Roman" pitchFamily="18" charset="0"/>
                  </a:rPr>
                  <a:t>方案</a:t>
                </a:r>
                <a:r>
                  <a:rPr lang="en-US" altLang="zh-CN" dirty="0">
                    <a:cs typeface="Times New Roman" pitchFamily="18" charset="0"/>
                  </a:rPr>
                  <a:t>1</a:t>
                </a:r>
                <a:r>
                  <a:rPr lang="zh-CN" altLang="en-US" dirty="0">
                    <a:cs typeface="Times New Roman" pitchFamily="18" charset="0"/>
                  </a:rPr>
                  <a:t>：</a:t>
                </a:r>
                <a:endParaRPr lang="en-US" altLang="zh-CN" dirty="0">
                  <a:cs typeface="Times New Roman" pitchFamily="18" charset="0"/>
                </a:endParaRPr>
              </a:p>
              <a:p>
                <a:pPr lvl="1"/>
                <a:r>
                  <a:rPr lang="zh-CN" altLang="zh-CN" dirty="0">
                    <a:effectLst/>
                    <a:cs typeface="Times New Roman" panose="02020603050405020304" pitchFamily="18" charset="0"/>
                  </a:rPr>
                  <a:t>如果查询结果大于</a:t>
                </a:r>
                <a:r>
                  <a:rPr lang="en-GB" altLang="zh-CN" dirty="0">
                    <a:effectLst/>
                  </a:rPr>
                  <a:t>1</a:t>
                </a:r>
                <a:r>
                  <a:rPr lang="zh-CN" altLang="zh-CN" dirty="0">
                    <a:effectLst/>
                    <a:cs typeface="Times New Roman" panose="02020603050405020304" pitchFamily="18" charset="0"/>
                  </a:rPr>
                  <a:t>，则</a:t>
                </a:r>
                <a:r>
                  <a:rPr lang="en-US" altLang="zh-CN" i="1" dirty="0">
                    <a:effectLst/>
                    <a:cs typeface="Times New Roman" panose="02020603050405020304" pitchFamily="18" charset="0"/>
                  </a:rPr>
                  <a:t>c</a:t>
                </a:r>
                <a:r>
                  <a:rPr lang="en-GB" altLang="zh-CN" i="1" dirty="0" err="1">
                    <a:effectLst/>
                  </a:rPr>
                  <a:t>ustomerID</a:t>
                </a:r>
                <a:r>
                  <a:rPr lang="zh-CN" altLang="zh-CN" dirty="0">
                    <a:effectLst/>
                    <a:cs typeface="Times New Roman" panose="02020603050405020304" pitchFamily="18" charset="0"/>
                  </a:rPr>
                  <a:t>不是主键</a:t>
                </a:r>
                <a:endParaRPr lang="zh-CN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D656A8-B094-4821-B17B-2B39492E4D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" t="-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E26871-8027-4CB5-9AA9-47FE7EB6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5B592-96DC-4820-807E-809DAF448B4F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20FC0C-C55D-447C-9376-8C9DE6640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A5512B8-0807-4950-9A6B-B3E7E4C222A2}"/>
              </a:ext>
            </a:extLst>
          </p:cNvPr>
          <p:cNvSpPr/>
          <p:nvPr/>
        </p:nvSpPr>
        <p:spPr>
          <a:xfrm>
            <a:off x="1027663" y="3748087"/>
            <a:ext cx="4100512" cy="1504951"/>
          </a:xfrm>
          <a:prstGeom prst="roundRect">
            <a:avLst>
              <a:gd name="adj" fmla="val 476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altLang="zh-CN" sz="2400" kern="100" dirty="0">
                <a:solidFill>
                  <a:schemeClr val="tx1"/>
                </a:solidFill>
                <a:effectLst/>
                <a:ea typeface="微软雅黑 Light" panose="020B0502040204020203" pitchFamily="34" charset="-122"/>
              </a:rPr>
              <a:t> select    max(count(*))</a:t>
            </a:r>
            <a:endParaRPr lang="zh-CN" altLang="zh-CN" sz="2400" kern="100" dirty="0">
              <a:solidFill>
                <a:schemeClr val="tx1"/>
              </a:solidFill>
              <a:effectLst/>
              <a:ea typeface="微软雅黑 Light" panose="020B0502040204020203" pitchFamily="34" charset="-122"/>
            </a:endParaRPr>
          </a:p>
          <a:p>
            <a:pPr algn="just"/>
            <a:r>
              <a:rPr lang="en-GB" altLang="zh-CN" sz="2400" kern="100" dirty="0">
                <a:solidFill>
                  <a:schemeClr val="tx1"/>
                </a:solidFill>
                <a:effectLst/>
                <a:ea typeface="微软雅黑 Light" panose="020B0502040204020203" pitchFamily="34" charset="-122"/>
              </a:rPr>
              <a:t> from      </a:t>
            </a:r>
            <a:r>
              <a:rPr lang="en-GB" altLang="zh-CN" sz="2400" i="1" kern="100" dirty="0">
                <a:solidFill>
                  <a:schemeClr val="tx1"/>
                </a:solidFill>
                <a:effectLst/>
                <a:ea typeface="微软雅黑 Light" panose="020B0502040204020203" pitchFamily="34" charset="-122"/>
              </a:rPr>
              <a:t>customer</a:t>
            </a:r>
            <a:endParaRPr lang="zh-CN" altLang="zh-CN" sz="2400" kern="100" dirty="0">
              <a:solidFill>
                <a:schemeClr val="tx1"/>
              </a:solidFill>
              <a:effectLst/>
              <a:ea typeface="微软雅黑 Light" panose="020B0502040204020203" pitchFamily="34" charset="-122"/>
            </a:endParaRPr>
          </a:p>
          <a:p>
            <a:pPr algn="just"/>
            <a:r>
              <a:rPr lang="en-GB" altLang="zh-CN" sz="2400" kern="100" dirty="0">
                <a:solidFill>
                  <a:schemeClr val="tx1"/>
                </a:solidFill>
                <a:effectLst/>
                <a:ea typeface="微软雅黑 Light" panose="020B0502040204020203" pitchFamily="34" charset="-122"/>
              </a:rPr>
              <a:t>  group by   </a:t>
            </a:r>
            <a:r>
              <a:rPr lang="en-GB" altLang="zh-CN" sz="2400" i="1" kern="100" dirty="0" err="1">
                <a:solidFill>
                  <a:schemeClr val="tx1"/>
                </a:solidFill>
                <a:effectLst/>
                <a:ea typeface="微软雅黑 Light" panose="020B0502040204020203" pitchFamily="34" charset="-122"/>
              </a:rPr>
              <a:t>customerID</a:t>
            </a:r>
            <a:endParaRPr lang="zh-CN" altLang="zh-CN" sz="2400" kern="100" dirty="0">
              <a:solidFill>
                <a:schemeClr val="tx1"/>
              </a:solidFill>
              <a:effectLst/>
              <a:ea typeface="微软雅黑 Light" panose="020B0502040204020203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770249-FD70-4419-B941-970E28772E75}"/>
              </a:ext>
            </a:extLst>
          </p:cNvPr>
          <p:cNvSpPr/>
          <p:nvPr/>
        </p:nvSpPr>
        <p:spPr>
          <a:xfrm>
            <a:off x="5569026" y="3748087"/>
            <a:ext cx="6022899" cy="2815741"/>
          </a:xfrm>
          <a:prstGeom prst="roundRect">
            <a:avLst>
              <a:gd name="adj" fmla="val 273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select max(</a:t>
            </a:r>
            <a:r>
              <a:rPr lang="en-GB" altLang="zh-CN" sz="2400" i="1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numTuple</a:t>
            </a: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) </a:t>
            </a:r>
            <a:endParaRPr lang="en-US" altLang="zh-CN" sz="2400" kern="1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algn="just"/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from {</a:t>
            </a:r>
            <a:endParaRPr lang="zh-CN" altLang="zh-CN" sz="2400" kern="100" dirty="0">
              <a:solidFill>
                <a:schemeClr val="tx1"/>
              </a:solidFill>
              <a:effectLst/>
              <a:ea typeface="宋体" panose="02010600030101010101" pitchFamily="2" charset="-122"/>
            </a:endParaRPr>
          </a:p>
          <a:p>
            <a:pPr indent="200025" algn="just"/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 select  </a:t>
            </a:r>
            <a:r>
              <a:rPr lang="en-GB" altLang="zh-CN" sz="2400" i="1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customerID</a:t>
            </a: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, count(*) as </a:t>
            </a:r>
            <a:r>
              <a:rPr lang="en-GB" altLang="zh-CN" sz="2400" i="1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numTuple</a:t>
            </a:r>
            <a:endParaRPr lang="zh-CN" altLang="zh-CN" sz="2400" kern="100" dirty="0">
              <a:solidFill>
                <a:schemeClr val="tx1"/>
              </a:solidFill>
              <a:effectLst/>
              <a:ea typeface="宋体" panose="02010600030101010101" pitchFamily="2" charset="-122"/>
            </a:endParaRPr>
          </a:p>
          <a:p>
            <a:pPr algn="just"/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    from    </a:t>
            </a:r>
            <a:r>
              <a:rPr lang="en-GB" altLang="zh-CN" sz="2400" i="1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customer</a:t>
            </a:r>
            <a:endParaRPr lang="zh-CN" altLang="zh-CN" sz="2400" kern="100" dirty="0">
              <a:solidFill>
                <a:schemeClr val="tx1"/>
              </a:solidFill>
              <a:effectLst/>
              <a:ea typeface="宋体" panose="02010600030101010101" pitchFamily="2" charset="-122"/>
            </a:endParaRPr>
          </a:p>
          <a:p>
            <a:pPr algn="just"/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    group by </a:t>
            </a:r>
            <a:r>
              <a:rPr lang="en-GB" altLang="zh-CN" sz="2400" i="1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customerID</a:t>
            </a:r>
            <a:endParaRPr lang="zh-CN" altLang="zh-CN" sz="2400" kern="100" dirty="0">
              <a:solidFill>
                <a:schemeClr val="tx1"/>
              </a:solidFill>
              <a:effectLst/>
              <a:ea typeface="宋体" panose="02010600030101010101" pitchFamily="2" charset="-122"/>
            </a:endParaRPr>
          </a:p>
          <a:p>
            <a:pPr algn="just"/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397365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984B9-451C-49E2-833A-99BB3EEFF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SQL for FD Judgement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0CA35E-5387-4D22-90C5-49CE0299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方案</a:t>
            </a:r>
            <a:r>
              <a:rPr lang="en-US" altLang="zh-CN" dirty="0"/>
              <a:t>2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如果该语句查询结果为空，则</a:t>
            </a:r>
            <a:r>
              <a:rPr lang="en-GB" altLang="zh-CN" i="1" dirty="0" err="1">
                <a:effectLst/>
              </a:rPr>
              <a:t>customerID</a:t>
            </a:r>
            <a:r>
              <a:rPr lang="zh-CN" altLang="zh-CN" dirty="0">
                <a:effectLst/>
                <a:cs typeface="Times New Roman" panose="02020603050405020304" pitchFamily="18" charset="0"/>
              </a:rPr>
              <a:t>是主键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7E0488-8EF9-4768-B657-EF00347C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3E19-57F9-4AE9-B8E0-1061F560FFA7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248A9B-5F15-4B82-ACEC-69A58C1E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F31FA3A-961B-4583-B0F1-659BBBE190EE}"/>
              </a:ext>
            </a:extLst>
          </p:cNvPr>
          <p:cNvSpPr/>
          <p:nvPr/>
        </p:nvSpPr>
        <p:spPr>
          <a:xfrm>
            <a:off x="1337233" y="1428750"/>
            <a:ext cx="8263968" cy="2747963"/>
          </a:xfrm>
          <a:prstGeom prst="roundRect">
            <a:avLst>
              <a:gd name="adj" fmla="val 273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algn="just">
              <a:lnSpc>
                <a:spcPct val="150000"/>
              </a:lnSpc>
            </a:pP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  select  *</a:t>
            </a:r>
            <a:endParaRPr lang="zh-CN" altLang="zh-CN" sz="2400" kern="100" dirty="0">
              <a:solidFill>
                <a:schemeClr val="tx1"/>
              </a:solidFill>
              <a:effectLst/>
              <a:ea typeface="宋体" panose="02010600030101010101" pitchFamily="2" charset="-122"/>
            </a:endParaRPr>
          </a:p>
          <a:p>
            <a:pPr marL="266700" algn="just">
              <a:lnSpc>
                <a:spcPct val="150000"/>
              </a:lnSpc>
            </a:pP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  from  </a:t>
            </a:r>
            <a:r>
              <a:rPr lang="en-GB" altLang="zh-CN" sz="2400" i="1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cu</a:t>
            </a:r>
            <a:r>
              <a:rPr lang="en-US" altLang="zh-CN" sz="2400" i="1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stomer</a:t>
            </a:r>
            <a:r>
              <a:rPr lang="en-US" altLang="zh-CN" sz="2400" i="1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</a:t>
            </a: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as A, </a:t>
            </a:r>
            <a:r>
              <a:rPr lang="en-GB" altLang="zh-CN" sz="2400" i="1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customer</a:t>
            </a: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as B</a:t>
            </a:r>
            <a:endParaRPr lang="zh-CN" altLang="zh-CN" sz="2400" kern="100" dirty="0">
              <a:solidFill>
                <a:schemeClr val="tx1"/>
              </a:solidFill>
              <a:effectLst/>
              <a:ea typeface="宋体" panose="02010600030101010101" pitchFamily="2" charset="-122"/>
            </a:endParaRPr>
          </a:p>
          <a:p>
            <a:pPr marL="266700" algn="just">
              <a:lnSpc>
                <a:spcPct val="150000"/>
              </a:lnSpc>
            </a:pP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  where </a:t>
            </a:r>
            <a:r>
              <a:rPr lang="en-GB" altLang="zh-CN" sz="2400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A.</a:t>
            </a:r>
            <a:r>
              <a:rPr lang="en-GB" altLang="zh-CN" sz="2400" i="1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customerID</a:t>
            </a: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=</a:t>
            </a:r>
            <a:r>
              <a:rPr lang="en-GB" altLang="zh-CN" sz="2400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B.</a:t>
            </a:r>
            <a:r>
              <a:rPr lang="en-GB" altLang="zh-CN" sz="2400" i="1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customerID</a:t>
            </a: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</a:t>
            </a:r>
            <a:endParaRPr lang="en-US" altLang="zh-CN" sz="2400" kern="1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66700" algn="just">
              <a:lnSpc>
                <a:spcPct val="150000"/>
              </a:lnSpc>
            </a:pPr>
            <a:r>
              <a:rPr lang="en-US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            </a:t>
            </a: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and (A.</a:t>
            </a:r>
            <a:r>
              <a:rPr lang="en-GB" altLang="zh-CN" sz="2400" i="1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name</a:t>
            </a: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&lt;&gt;B.</a:t>
            </a:r>
            <a:r>
              <a:rPr lang="en-GB" altLang="zh-CN" sz="2400" i="1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name </a:t>
            </a: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OR </a:t>
            </a:r>
            <a:r>
              <a:rPr lang="en-GB" altLang="zh-CN" sz="2400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A.</a:t>
            </a:r>
            <a:r>
              <a:rPr lang="en-GB" altLang="zh-CN" sz="2400" i="1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address</a:t>
            </a: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&lt;&gt;</a:t>
            </a:r>
            <a:r>
              <a:rPr lang="en-GB" altLang="zh-CN" sz="2400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B.</a:t>
            </a:r>
            <a:r>
              <a:rPr lang="en-GB" altLang="zh-CN" sz="2400" i="1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address</a:t>
            </a: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)</a:t>
            </a:r>
            <a:endParaRPr lang="zh-CN" altLang="zh-CN" sz="2400" kern="100" dirty="0">
              <a:solidFill>
                <a:schemeClr val="tx1"/>
              </a:solidFill>
              <a:effectLst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0904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EE3E5-20FA-4160-9BC1-589E2DCD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9206E5-5F1A-4ECC-91C6-81E0A69C2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altLang="zh-CN" dirty="0"/>
              <a:t>Question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n-US" altLang="zh-CN" dirty="0"/>
              <a:t>       Which rule about functional dependencies shown below is  right</a:t>
            </a:r>
            <a:endParaRPr lang="en-US" altLang="zh-CN" dirty="0">
              <a:sym typeface="Greek Symbols" pitchFamily="18" charset="2"/>
            </a:endParaRPr>
          </a:p>
          <a:p>
            <a:pPr lvl="1" eaLnBrk="1" hangingPunct="1">
              <a:defRPr/>
            </a:pPr>
            <a:r>
              <a:rPr lang="en-US" altLang="zh-CN" dirty="0"/>
              <a:t>A.  if </a:t>
            </a:r>
            <a:r>
              <a:rPr lang="en-US" altLang="zh-CN" dirty="0">
                <a:sym typeface="Symbol" pitchFamily="18" charset="2"/>
              </a:rPr>
              <a:t></a:t>
            </a:r>
            <a:r>
              <a:rPr lang="en-US" altLang="zh-CN" dirty="0"/>
              <a:t>  then   </a:t>
            </a:r>
            <a:r>
              <a:rPr lang="en-US" altLang="zh-CN" dirty="0">
                <a:sym typeface="Symbol" pitchFamily="18" charset="2"/>
              </a:rPr>
              <a:t></a:t>
            </a:r>
            <a:r>
              <a:rPr lang="en-US" altLang="zh-CN" dirty="0"/>
              <a:t>         </a:t>
            </a:r>
          </a:p>
          <a:p>
            <a:pPr lvl="1" eaLnBrk="1" hangingPunct="1">
              <a:defRPr/>
            </a:pPr>
            <a:r>
              <a:rPr lang="en-US" altLang="zh-CN" dirty="0"/>
              <a:t>B   if A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C , BC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D then  AB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D</a:t>
            </a:r>
          </a:p>
          <a:p>
            <a:pPr lvl="1" eaLnBrk="1" hangingPunct="1">
              <a:defRPr/>
            </a:pPr>
            <a:r>
              <a:rPr lang="en-US" altLang="zh-CN" dirty="0"/>
              <a:t>C.  if AB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C  then  B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C        </a:t>
            </a:r>
          </a:p>
          <a:p>
            <a:pPr lvl="1" eaLnBrk="1" hangingPunct="1">
              <a:defRPr/>
            </a:pPr>
            <a:r>
              <a:rPr lang="en-US" altLang="zh-CN" dirty="0"/>
              <a:t>D  if </a:t>
            </a:r>
            <a:r>
              <a:rPr lang="en-US" altLang="zh-CN" dirty="0">
                <a:sym typeface="Symbol" pitchFamily="18" charset="2"/>
              </a:rPr>
              <a:t></a:t>
            </a:r>
            <a:r>
              <a:rPr lang="en-US" altLang="zh-CN" dirty="0"/>
              <a:t>, then  </a:t>
            </a:r>
            <a:r>
              <a:rPr lang="en-US" altLang="zh-CN" dirty="0">
                <a:sym typeface="Symbol" pitchFamily="18" charset="2"/>
              </a:rPr>
              <a:t></a:t>
            </a:r>
            <a:endParaRPr lang="en-US" altLang="zh-CN" b="1" i="1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eaLnBrk="1" hangingPunct="1">
              <a:defRPr/>
            </a:pPr>
            <a:endParaRPr lang="en-US" altLang="zh-CN" dirty="0"/>
          </a:p>
          <a:p>
            <a:pPr eaLnBrk="1" hangingPunct="1">
              <a:defRPr/>
            </a:pPr>
            <a:r>
              <a:rPr lang="en-US" altLang="zh-CN" dirty="0"/>
              <a:t>Answer</a:t>
            </a:r>
            <a:r>
              <a:rPr kumimoji="0" lang="en-US" altLang="zh-CN" dirty="0"/>
              <a:t>:   B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7E2535-82BD-472D-87DC-57BA307B4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1F3F-1E8E-4B54-A4A7-65761354D268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CD3E31-3BC8-4AB5-93FF-D968E5E4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502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8C9E1-E8CB-49D1-BF1C-45C4F1F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Example of Attribute Set Closure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560FCB-02B5-4D11-87C9-28FDE5937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6402463" cy="581323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i="1" dirty="0"/>
              <a:t>R = (A, B, C, G, H, I)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i="1" dirty="0"/>
              <a:t>F = </a:t>
            </a:r>
            <a:r>
              <a:rPr lang="en-US" altLang="en-US" dirty="0"/>
              <a:t>{</a:t>
            </a:r>
            <a:r>
              <a:rPr lang="en-US" altLang="en-US" i="1" dirty="0">
                <a:sym typeface="Iconic Symbols Ext"/>
              </a:rPr>
              <a:t>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</a:t>
            </a:r>
            <a:br>
              <a:rPr lang="en-US" altLang="en-US" i="1" dirty="0">
                <a:sym typeface="Monotype Sorts" pitchFamily="-84" charset="2"/>
              </a:rPr>
            </a:br>
            <a:r>
              <a:rPr lang="en-US" altLang="en-US" i="1" dirty="0">
                <a:sym typeface="Monotype Sorts" pitchFamily="-84" charset="2"/>
              </a:rPr>
              <a:t>	</a:t>
            </a:r>
            <a:r>
              <a:rPr lang="en-US" altLang="en-US" i="1" dirty="0">
                <a:sym typeface="Iconic Symbols Ext"/>
              </a:rPr>
              <a:t>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C </a:t>
            </a:r>
            <a:br>
              <a:rPr lang="en-US" altLang="en-US" i="1" dirty="0">
                <a:sym typeface="Monotype Sorts" pitchFamily="-84" charset="2"/>
              </a:rPr>
            </a:br>
            <a:r>
              <a:rPr lang="en-US" altLang="en-US" i="1" dirty="0">
                <a:sym typeface="Monotype Sorts" pitchFamily="-84" charset="2"/>
              </a:rPr>
              <a:t>	</a:t>
            </a:r>
            <a:r>
              <a:rPr lang="en-US" altLang="en-US" i="1" dirty="0">
                <a:sym typeface="Iconic Symbols Ext"/>
              </a:rPr>
              <a:t>CG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H</a:t>
            </a:r>
            <a:br>
              <a:rPr lang="en-US" altLang="en-US" i="1" dirty="0">
                <a:sym typeface="Monotype Sorts" pitchFamily="-84" charset="2"/>
              </a:rPr>
            </a:br>
            <a:r>
              <a:rPr lang="en-US" altLang="en-US" i="1" dirty="0">
                <a:sym typeface="Monotype Sorts" pitchFamily="-84" charset="2"/>
              </a:rPr>
              <a:t>	</a:t>
            </a:r>
            <a:r>
              <a:rPr lang="en-US" altLang="en-US" i="1" dirty="0">
                <a:sym typeface="Iconic Symbols Ext"/>
              </a:rPr>
              <a:t>CG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I</a:t>
            </a:r>
            <a:br>
              <a:rPr lang="en-US" altLang="en-US" i="1" dirty="0">
                <a:sym typeface="Monotype Sorts" pitchFamily="-84" charset="2"/>
              </a:rPr>
            </a:br>
            <a:r>
              <a:rPr lang="en-US" altLang="en-US" i="1" dirty="0">
                <a:sym typeface="Monotype Sorts" pitchFamily="-84" charset="2"/>
              </a:rPr>
              <a:t>	</a:t>
            </a:r>
            <a:r>
              <a:rPr lang="en-US" altLang="en-US" i="1" dirty="0">
                <a:sym typeface="Iconic Symbols Ext"/>
              </a:rPr>
              <a:t>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H</a:t>
            </a:r>
            <a:r>
              <a:rPr lang="en-US" altLang="en-US" dirty="0">
                <a:sym typeface="Monotype Sorts" pitchFamily="-84" charset="2"/>
              </a:rPr>
              <a:t>}</a:t>
            </a:r>
            <a:endParaRPr lang="en-US" altLang="en-US" dirty="0">
              <a:sym typeface="MS LineDraw"/>
            </a:endParaRP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MS LineDraw"/>
              </a:rPr>
              <a:t>(</a:t>
            </a:r>
            <a:r>
              <a:rPr lang="en-US" altLang="en-US" i="1" dirty="0">
                <a:sym typeface="MS LineDraw"/>
              </a:rPr>
              <a:t>AG)</a:t>
            </a:r>
            <a:r>
              <a:rPr lang="en-US" altLang="en-US" baseline="30000" dirty="0">
                <a:sym typeface="MS LineDraw"/>
              </a:rPr>
              <a:t>+</a:t>
            </a:r>
          </a:p>
          <a:p>
            <a:pPr lvl="1"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MS LineDraw"/>
              </a:rPr>
              <a:t>1. </a:t>
            </a:r>
            <a:r>
              <a:rPr lang="en-US" altLang="en-US" i="1" dirty="0">
                <a:sym typeface="MS LineDraw"/>
              </a:rPr>
              <a:t>result = </a:t>
            </a:r>
            <a:r>
              <a:rPr lang="en-US" altLang="en-US" i="1" dirty="0">
                <a:solidFill>
                  <a:srgbClr val="FF0000"/>
                </a:solidFill>
                <a:sym typeface="MS LineDraw"/>
              </a:rPr>
              <a:t>A</a:t>
            </a:r>
            <a:r>
              <a:rPr lang="en-US" altLang="en-US" i="1" dirty="0">
                <a:sym typeface="MS LineDraw"/>
              </a:rPr>
              <a:t>G</a:t>
            </a:r>
          </a:p>
          <a:p>
            <a:pPr lvl="1"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MS LineDraw"/>
              </a:rPr>
              <a:t>2. </a:t>
            </a:r>
            <a:r>
              <a:rPr lang="en-US" altLang="en-US" i="1" dirty="0">
                <a:sym typeface="MS LineDraw"/>
              </a:rPr>
              <a:t>result = A</a:t>
            </a:r>
            <a:r>
              <a:rPr lang="en-US" altLang="en-US" i="1" dirty="0">
                <a:solidFill>
                  <a:srgbClr val="FF0000"/>
                </a:solidFill>
                <a:sym typeface="MS LineDraw"/>
              </a:rPr>
              <a:t>BC</a:t>
            </a:r>
            <a:r>
              <a:rPr lang="en-US" altLang="en-US" i="1" dirty="0">
                <a:sym typeface="MS LineDraw"/>
              </a:rPr>
              <a:t>G   (A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C </a:t>
            </a:r>
            <a:r>
              <a:rPr lang="en-US" altLang="en-US" dirty="0">
                <a:sym typeface="Monotype Sorts" pitchFamily="-84" charset="2"/>
              </a:rPr>
              <a:t>and </a:t>
            </a:r>
            <a:r>
              <a:rPr lang="en-US" altLang="en-US" i="1" dirty="0">
                <a:sym typeface="Monotype Sorts" pitchFamily="-84" charset="2"/>
              </a:rPr>
              <a:t>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i="1" dirty="0">
                <a:sym typeface="Symbol" panose="05050102010706020507" pitchFamily="18" charset="2"/>
              </a:rPr>
              <a:t> B)</a:t>
            </a:r>
          </a:p>
          <a:p>
            <a:pPr lvl="1"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3. </a:t>
            </a:r>
            <a:r>
              <a:rPr lang="en-US" altLang="en-US" i="1" dirty="0">
                <a:sym typeface="MS LineDraw"/>
              </a:rPr>
              <a:t>result = ABCG</a:t>
            </a:r>
            <a:r>
              <a:rPr lang="en-US" altLang="en-US" i="1" dirty="0">
                <a:solidFill>
                  <a:srgbClr val="FF0000"/>
                </a:solidFill>
                <a:sym typeface="Monotype Sorts" pitchFamily="-84" charset="2"/>
              </a:rPr>
              <a:t>H </a:t>
            </a:r>
            <a:r>
              <a:rPr lang="en-US" altLang="en-US" i="1" dirty="0">
                <a:sym typeface="Monotype Sorts" pitchFamily="-84" charset="2"/>
              </a:rPr>
              <a:t> (CG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H</a:t>
            </a:r>
            <a:r>
              <a:rPr lang="en-US" altLang="en-US" dirty="0">
                <a:sym typeface="Monotype Sorts" pitchFamily="-84" charset="2"/>
              </a:rPr>
              <a:t> and </a:t>
            </a:r>
            <a:r>
              <a:rPr lang="en-US" altLang="en-US" i="1" dirty="0">
                <a:sym typeface="Monotype Sorts" pitchFamily="-84" charset="2"/>
              </a:rPr>
              <a:t>CG </a:t>
            </a:r>
            <a:r>
              <a:rPr lang="en-US" altLang="en-US" dirty="0">
                <a:sym typeface="Symbol" panose="05050102010706020507" pitchFamily="18" charset="2"/>
              </a:rPr>
              <a:t> </a:t>
            </a:r>
            <a:r>
              <a:rPr lang="en-US" altLang="en-US" i="1" dirty="0">
                <a:sym typeface="Symbol" panose="05050102010706020507" pitchFamily="18" charset="2"/>
              </a:rPr>
              <a:t>AGBC)</a:t>
            </a:r>
          </a:p>
          <a:p>
            <a:pPr lvl="1"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4. </a:t>
            </a:r>
            <a:r>
              <a:rPr lang="en-US" altLang="en-US" i="1" dirty="0">
                <a:sym typeface="MS LineDraw"/>
              </a:rPr>
              <a:t>result = ABCG</a:t>
            </a:r>
            <a:r>
              <a:rPr lang="en-US" altLang="en-US" i="1" dirty="0">
                <a:sym typeface="Monotype Sorts" pitchFamily="-84" charset="2"/>
              </a:rPr>
              <a:t>H</a:t>
            </a:r>
            <a:r>
              <a:rPr lang="en-US" altLang="en-US" i="1" dirty="0">
                <a:solidFill>
                  <a:srgbClr val="FF0000"/>
                </a:solidFill>
                <a:sym typeface="Monotype Sorts" pitchFamily="-84" charset="2"/>
              </a:rPr>
              <a:t>I</a:t>
            </a:r>
            <a:r>
              <a:rPr lang="en-US" altLang="en-US" i="1" dirty="0">
                <a:sym typeface="Monotype Sorts" pitchFamily="-84" charset="2"/>
              </a:rPr>
              <a:t>	</a:t>
            </a:r>
          </a:p>
          <a:p>
            <a:pPr marL="0" indent="0">
              <a:lnSpc>
                <a:spcPct val="90000"/>
              </a:lnSpc>
              <a:buNone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i="1" dirty="0">
                <a:sym typeface="Monotype Sorts" pitchFamily="-84" charset="2"/>
              </a:rPr>
              <a:t>     (CG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i="1" dirty="0">
                <a:sym typeface="Monotype Sorts" pitchFamily="-84" charset="2"/>
              </a:rPr>
              <a:t>I</a:t>
            </a:r>
            <a:r>
              <a:rPr lang="en-US" altLang="en-US" dirty="0">
                <a:sym typeface="Monotype Sorts" pitchFamily="-84" charset="2"/>
              </a:rPr>
              <a:t> and </a:t>
            </a:r>
            <a:r>
              <a:rPr lang="en-US" altLang="en-US" i="1" dirty="0">
                <a:sym typeface="Monotype Sorts" pitchFamily="-84" charset="2"/>
              </a:rPr>
              <a:t>CG </a:t>
            </a:r>
            <a:r>
              <a:rPr lang="en-US" altLang="en-US" dirty="0">
                <a:sym typeface="Symbol" panose="05050102010706020507" pitchFamily="18" charset="2"/>
              </a:rPr>
              <a:t> </a:t>
            </a:r>
            <a:r>
              <a:rPr lang="en-US" altLang="en-US" i="1" dirty="0">
                <a:sym typeface="Symbol" panose="05050102010706020507" pitchFamily="18" charset="2"/>
              </a:rPr>
              <a:t>AGBCH)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5174A8-0769-4EFE-9E11-7DC20DFB4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26E-E232-46B1-81BB-3A0484F418FE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F326A2-032F-4394-AAAC-010104DB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2375116-067D-45BD-9499-CC3D1AF7BC46}"/>
              </a:ext>
            </a:extLst>
          </p:cNvPr>
          <p:cNvSpPr txBox="1">
            <a:spLocks/>
          </p:cNvSpPr>
          <p:nvPr/>
        </p:nvSpPr>
        <p:spPr>
          <a:xfrm>
            <a:off x="6039781" y="772633"/>
            <a:ext cx="6020491" cy="5813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zh-CN" dirty="0">
                <a:sym typeface="MS LineDraw" pitchFamily="49" charset="2"/>
              </a:rPr>
              <a:t>(</a:t>
            </a:r>
            <a:r>
              <a:rPr lang="en-US" altLang="zh-CN" i="1" dirty="0">
                <a:sym typeface="MS LineDraw" pitchFamily="49" charset="2"/>
              </a:rPr>
              <a:t>AG</a:t>
            </a:r>
            <a:r>
              <a:rPr lang="en-US" altLang="zh-CN" dirty="0">
                <a:sym typeface="MS LineDraw" pitchFamily="49" charset="2"/>
              </a:rPr>
              <a:t>)</a:t>
            </a:r>
            <a:r>
              <a:rPr lang="en-US" altLang="zh-CN" baseline="30000" dirty="0">
                <a:sym typeface="MS LineDraw" pitchFamily="49" charset="2"/>
              </a:rPr>
              <a:t>+ </a:t>
            </a:r>
            <a:r>
              <a:rPr lang="en-US" altLang="zh-CN" dirty="0">
                <a:sym typeface="MS LineDraw" pitchFamily="49" charset="2"/>
              </a:rPr>
              <a:t>= R, AG is a </a:t>
            </a:r>
            <a:r>
              <a:rPr lang="en-US" altLang="zh-CN" i="1" dirty="0" err="1">
                <a:sym typeface="MS LineDraw" pitchFamily="49" charset="2"/>
              </a:rPr>
              <a:t>superkey</a:t>
            </a:r>
            <a:r>
              <a:rPr lang="en-US" altLang="zh-CN" dirty="0">
                <a:sym typeface="MS LineDraw" pitchFamily="49" charset="2"/>
              </a:rPr>
              <a:t> of R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Is </a:t>
            </a:r>
            <a:r>
              <a:rPr lang="en-US" altLang="en-US" i="1" dirty="0">
                <a:sym typeface="Symbol" panose="05050102010706020507" pitchFamily="18" charset="2"/>
              </a:rPr>
              <a:t>AG</a:t>
            </a:r>
            <a:r>
              <a:rPr lang="en-US" altLang="en-US" dirty="0">
                <a:sym typeface="Symbol" panose="05050102010706020507" pitchFamily="18" charset="2"/>
              </a:rPr>
              <a:t> a candidate key?  </a:t>
            </a:r>
          </a:p>
          <a:p>
            <a:pPr lvl="1"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1. Is AG a super key?</a:t>
            </a:r>
          </a:p>
          <a:p>
            <a:pPr marL="1163638" lvl="2" indent="-304800">
              <a:lnSpc>
                <a:spcPct val="90000"/>
              </a:lnSpc>
              <a:buFont typeface="Monotype Sorts" pitchFamily="-84" charset="2"/>
              <a:buAutoNum type="arabicPeriod"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Does </a:t>
            </a:r>
            <a:r>
              <a:rPr lang="en-US" altLang="en-US" i="1" dirty="0">
                <a:sym typeface="Symbol" panose="05050102010706020507" pitchFamily="18" charset="2"/>
              </a:rPr>
              <a:t>AG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R? == </a:t>
            </a:r>
            <a:r>
              <a:rPr lang="en-US" altLang="en-US" dirty="0">
                <a:sym typeface="Monotype Sorts" pitchFamily="-84" charset="2"/>
              </a:rPr>
              <a:t>Is </a:t>
            </a:r>
            <a:r>
              <a:rPr lang="en-US" altLang="en-US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 </a:t>
            </a:r>
            <a:r>
              <a:rPr lang="en-US" altLang="en-US" dirty="0">
                <a:sym typeface="Monotype Sorts" pitchFamily="-84" charset="2"/>
              </a:rPr>
              <a:t>(AG)</a:t>
            </a:r>
            <a:r>
              <a:rPr lang="en-US" altLang="en-US" baseline="30000" dirty="0">
                <a:sym typeface="Monotype Sorts" pitchFamily="-84" charset="2"/>
              </a:rPr>
              <a:t>+ </a:t>
            </a:r>
            <a:endParaRPr lang="en-US" altLang="en-US" dirty="0">
              <a:sym typeface="Monotype Sorts" pitchFamily="-84" charset="2"/>
            </a:endParaRPr>
          </a:p>
          <a:p>
            <a:pPr lvl="1"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Monotype Sorts" pitchFamily="-84" charset="2"/>
              </a:rPr>
              <a:t>Is any subset of AG a </a:t>
            </a:r>
            <a:r>
              <a:rPr lang="en-US" altLang="en-US" dirty="0" err="1">
                <a:sym typeface="Monotype Sorts" pitchFamily="-84" charset="2"/>
              </a:rPr>
              <a:t>superkey</a:t>
            </a:r>
            <a:r>
              <a:rPr lang="en-US" altLang="en-US" dirty="0">
                <a:sym typeface="Monotype Sorts" pitchFamily="-84" charset="2"/>
              </a:rPr>
              <a:t>?</a:t>
            </a:r>
          </a:p>
          <a:p>
            <a:pPr marL="1163638" lvl="2" indent="-304800">
              <a:lnSpc>
                <a:spcPct val="90000"/>
              </a:lnSpc>
              <a:buFont typeface="Monotype Sorts" pitchFamily="-84" charset="2"/>
              <a:buAutoNum type="arabicPeriod"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Monotype Sorts" pitchFamily="-84" charset="2"/>
              </a:rPr>
              <a:t> Does </a:t>
            </a:r>
            <a:r>
              <a:rPr lang="en-US" altLang="en-US" i="1" dirty="0">
                <a:sym typeface="Monotype Sorts" pitchFamily="-84" charset="2"/>
              </a:rPr>
              <a:t>A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dirty="0">
                <a:sym typeface="Monotype Sorts" pitchFamily="-84" charset="2"/>
              </a:rPr>
              <a:t>? </a:t>
            </a:r>
            <a:r>
              <a:rPr lang="en-US" altLang="en-US" i="1" dirty="0">
                <a:sym typeface="Monotype Sorts" pitchFamily="-84" charset="2"/>
              </a:rPr>
              <a:t>== </a:t>
            </a:r>
            <a:r>
              <a:rPr lang="en-US" altLang="en-US" dirty="0">
                <a:sym typeface="Monotype Sorts" pitchFamily="-84" charset="2"/>
              </a:rPr>
              <a:t>Is </a:t>
            </a:r>
            <a:r>
              <a:rPr lang="en-US" altLang="en-US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 </a:t>
            </a:r>
            <a:r>
              <a:rPr lang="en-US" altLang="en-US" dirty="0">
                <a:sym typeface="Monotype Sorts" pitchFamily="-84" charset="2"/>
              </a:rPr>
              <a:t>(A)</a:t>
            </a:r>
            <a:r>
              <a:rPr lang="en-US" altLang="en-US" baseline="30000" dirty="0">
                <a:sym typeface="Monotype Sorts" pitchFamily="-84" charset="2"/>
              </a:rPr>
              <a:t>+   </a:t>
            </a:r>
            <a:r>
              <a:rPr lang="en-US" altLang="en-US" i="1" dirty="0">
                <a:sym typeface="Monotype Sorts" pitchFamily="-84" charset="2"/>
              </a:rPr>
              <a:t>, no </a:t>
            </a:r>
            <a:endParaRPr lang="en-US" altLang="en-US" dirty="0">
              <a:sym typeface="Monotype Sorts" pitchFamily="-84" charset="2"/>
            </a:endParaRPr>
          </a:p>
          <a:p>
            <a:pPr marL="1163638" lvl="2" indent="-304800">
              <a:lnSpc>
                <a:spcPct val="90000"/>
              </a:lnSpc>
              <a:buFont typeface="Monotype Sorts" pitchFamily="-84" charset="2"/>
              <a:buAutoNum type="arabicPeriod"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Monotype Sorts" pitchFamily="-84" charset="2"/>
              </a:rPr>
              <a:t> Does </a:t>
            </a:r>
            <a:r>
              <a:rPr lang="en-US" altLang="en-US" i="1" dirty="0">
                <a:sym typeface="Monotype Sorts" pitchFamily="-84" charset="2"/>
              </a:rPr>
              <a:t>G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dirty="0">
                <a:sym typeface="Monotype Sorts" pitchFamily="-84" charset="2"/>
              </a:rPr>
              <a:t>? == Is </a:t>
            </a:r>
            <a:r>
              <a:rPr lang="en-US" altLang="en-US" dirty="0">
                <a:sym typeface="Symbol" panose="05050102010706020507" pitchFamily="18" charset="2"/>
              </a:rPr>
              <a:t>R </a:t>
            </a:r>
            <a:r>
              <a:rPr lang="en-US" altLang="en-US" dirty="0">
                <a:sym typeface="Monotype Sorts" pitchFamily="-84" charset="2"/>
              </a:rPr>
              <a:t>(G)</a:t>
            </a:r>
            <a:r>
              <a:rPr lang="en-US" altLang="en-US" baseline="30000" dirty="0">
                <a:sym typeface="Monotype Sorts" pitchFamily="-84" charset="2"/>
              </a:rPr>
              <a:t>+ 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, no</a:t>
            </a:r>
            <a:endParaRPr lang="en-US" altLang="en-US" baseline="30000" dirty="0">
              <a:sym typeface="Monotype Sorts" pitchFamily="-84" charset="2"/>
            </a:endParaRPr>
          </a:p>
          <a:p>
            <a:pPr marL="1163638" lvl="2" indent="-304800">
              <a:lnSpc>
                <a:spcPct val="90000"/>
              </a:lnSpc>
              <a:buFont typeface="Monotype Sorts" pitchFamily="-84" charset="2"/>
              <a:buAutoNum type="arabicPeriod"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Monotype Sorts" pitchFamily="-84" charset="2"/>
              </a:rPr>
              <a:t> In general: check for each subset of size </a:t>
            </a:r>
            <a:r>
              <a:rPr lang="en-US" altLang="en-US" i="1" dirty="0">
                <a:sym typeface="Monotype Sorts" pitchFamily="-84" charset="2"/>
              </a:rPr>
              <a:t>n-1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4607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B8276-3296-4CDE-BD60-A102DBA5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 7-1 </a:t>
            </a:r>
            <a:r>
              <a:rPr lang="zh-CN" altLang="en-US" sz="2800" b="0" dirty="0">
                <a:latin typeface="Times New Roman" pitchFamily="18" charset="0"/>
              </a:rPr>
              <a:t>本章习题类型</a:t>
            </a:r>
            <a:endParaRPr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B8D67-6D84-4E9F-BA15-8A8EA4975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给定关系表</a:t>
            </a:r>
            <a:r>
              <a:rPr lang="en-US" altLang="zh-CN" i="1" dirty="0"/>
              <a:t>r</a:t>
            </a:r>
            <a:r>
              <a:rPr lang="en-US" altLang="zh-CN" dirty="0"/>
              <a:t>(</a:t>
            </a:r>
            <a:r>
              <a:rPr lang="en-US" altLang="zh-CN" i="1" dirty="0"/>
              <a:t>R</a:t>
            </a:r>
            <a:r>
              <a:rPr lang="en-US" altLang="zh-CN" dirty="0"/>
              <a:t>)</a:t>
            </a:r>
            <a:r>
              <a:rPr kumimoji="0" lang="zh-CN" altLang="en-US" dirty="0"/>
              <a:t>和若干</a:t>
            </a:r>
            <a:r>
              <a:rPr lang="zh-CN" altLang="en-US" dirty="0">
                <a:sym typeface="Symbol" pitchFamily="18" charset="2"/>
              </a:rPr>
              <a:t>函数依赖</a:t>
            </a:r>
            <a:r>
              <a:rPr lang="en-US" altLang="zh-CN" dirty="0">
                <a:sym typeface="Symbol" pitchFamily="18" charset="2"/>
              </a:rPr>
              <a:t>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</a:t>
            </a:r>
            <a:r>
              <a:rPr lang="en-US" altLang="zh-CN" dirty="0">
                <a:sym typeface="Symbol" pitchFamily="18" charset="2"/>
              </a:rPr>
              <a:t>, </a:t>
            </a:r>
            <a:r>
              <a:rPr lang="zh-CN" altLang="en-US" dirty="0">
                <a:sym typeface="Symbol" pitchFamily="18" charset="2"/>
              </a:rPr>
              <a:t>判断</a:t>
            </a:r>
            <a:r>
              <a:rPr lang="en-US" altLang="zh-CN" dirty="0">
                <a:sym typeface="Symbol" pitchFamily="18" charset="2"/>
              </a:rPr>
              <a:t>r </a:t>
            </a:r>
            <a:r>
              <a:rPr lang="zh-CN" altLang="en-US" dirty="0">
                <a:sym typeface="Symbol" pitchFamily="18" charset="2"/>
              </a:rPr>
              <a:t>是否满足</a:t>
            </a:r>
            <a:r>
              <a:rPr lang="zh-CN" altLang="en-US" dirty="0">
                <a:sym typeface="Greek Symbols" pitchFamily="18" charset="2"/>
              </a:rPr>
              <a:t> </a:t>
            </a:r>
            <a:r>
              <a:rPr lang="zh-CN" altLang="en-US" dirty="0">
                <a:sym typeface="Symbol" pitchFamily="18" charset="2"/>
              </a:rPr>
              <a:t></a:t>
            </a:r>
            <a:r>
              <a:rPr lang="zh-CN" altLang="en-US" dirty="0">
                <a:sym typeface="Monotype Sorts" pitchFamily="2" charset="2"/>
              </a:rPr>
              <a:t> </a:t>
            </a:r>
            <a:r>
              <a:rPr lang="zh-CN" altLang="en-US" dirty="0">
                <a:sym typeface="Symbol" pitchFamily="18" charset="2"/>
              </a:rPr>
              <a:t>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ym typeface="Symbol" pitchFamily="18" charset="2"/>
              </a:rPr>
              <a:t>根据</a:t>
            </a:r>
            <a:r>
              <a:rPr lang="en-US" altLang="zh-CN" dirty="0" err="1">
                <a:sym typeface="Symbol" pitchFamily="18" charset="2"/>
              </a:rPr>
              <a:t>Amstron</a:t>
            </a:r>
            <a:r>
              <a:rPr lang="zh-CN" altLang="en-US" dirty="0">
                <a:sym typeface="Symbol" pitchFamily="18" charset="2"/>
              </a:rPr>
              <a:t>公理系统，判断关于函数依赖的一些公式是否成立</a:t>
            </a:r>
            <a:endParaRPr lang="en-US" altLang="zh-CN" dirty="0"/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ym typeface="Symbol" pitchFamily="18" charset="2"/>
              </a:rPr>
              <a:t>例如, 如果</a:t>
            </a:r>
            <a:r>
              <a:rPr lang="en-US" altLang="zh-CN" dirty="0">
                <a:sym typeface="Symbol" pitchFamily="18" charset="2"/>
              </a:rPr>
              <a:t>A  B, B  C, </a:t>
            </a:r>
            <a:r>
              <a:rPr lang="zh-CN" altLang="en-US" dirty="0">
                <a:sym typeface="Symbol" pitchFamily="18" charset="2"/>
              </a:rPr>
              <a:t>则</a:t>
            </a:r>
            <a:r>
              <a:rPr lang="en-US" altLang="zh-CN" dirty="0">
                <a:sym typeface="Symbol" pitchFamily="18" charset="2"/>
              </a:rPr>
              <a:t>A  C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altLang="zh-CN" dirty="0"/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ym typeface="Symbol" pitchFamily="18" charset="2"/>
              </a:rPr>
              <a:t>根据文字描述，抽象出函数依赖关系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ym typeface="Symbol" pitchFamily="18" charset="2"/>
              </a:rPr>
              <a:t>利用</a:t>
            </a:r>
            <a:r>
              <a:rPr lang="en-US" altLang="zh-CN" dirty="0">
                <a:sym typeface="Symbol" pitchFamily="18" charset="2"/>
              </a:rPr>
              <a:t>SQL</a:t>
            </a:r>
            <a:r>
              <a:rPr lang="zh-CN" altLang="en-US" dirty="0">
                <a:sym typeface="Symbol" pitchFamily="18" charset="2"/>
              </a:rPr>
              <a:t>语句判断函数依赖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ym typeface="Symbol" pitchFamily="18" charset="2"/>
              </a:rPr>
              <a:t>利用算法，求候选健（算法，</a:t>
            </a:r>
            <a:r>
              <a:rPr lang="en-US" altLang="zh-CN" dirty="0">
                <a:sym typeface="Symbol" pitchFamily="18" charset="2"/>
              </a:rPr>
              <a:t>Appendix 7-2</a:t>
            </a:r>
            <a:r>
              <a:rPr lang="zh-CN" altLang="en-US" dirty="0">
                <a:sym typeface="Symbol" pitchFamily="18" charset="2"/>
              </a:rPr>
              <a:t>）</a:t>
            </a:r>
            <a:endParaRPr lang="en-US" altLang="zh-CN" dirty="0">
              <a:sym typeface="Symbol" pitchFamily="18" charset="2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ym typeface="Symbol" pitchFamily="18" charset="2"/>
              </a:rPr>
              <a:t>计算属性闭包</a:t>
            </a:r>
            <a:r>
              <a:rPr lang="en-US" altLang="zh-CN" dirty="0">
                <a:sym typeface="Symbol" pitchFamily="18" charset="2"/>
              </a:rPr>
              <a:t></a:t>
            </a:r>
            <a:r>
              <a:rPr lang="en-US" altLang="zh-CN" baseline="30000" dirty="0">
                <a:sym typeface="Symbol" pitchFamily="18" charset="2"/>
              </a:rPr>
              <a:t>+</a:t>
            </a:r>
            <a:r>
              <a:rPr lang="en-US" altLang="zh-CN" dirty="0">
                <a:sym typeface="Greek Symbols" pitchFamily="18" charset="2"/>
              </a:rPr>
              <a:t> 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ym typeface="Greek Symbols" pitchFamily="18" charset="2"/>
              </a:rPr>
              <a:t>计算</a:t>
            </a:r>
            <a:r>
              <a:rPr lang="zh-CN" altLang="en-US" dirty="0">
                <a:sym typeface="Symbol" pitchFamily="18" charset="2"/>
              </a:rPr>
              <a:t>函数依赖集</a:t>
            </a:r>
            <a:r>
              <a:rPr lang="en-US" altLang="zh-CN" dirty="0">
                <a:sym typeface="Symbol" pitchFamily="18" charset="2"/>
              </a:rPr>
              <a:t>F</a:t>
            </a:r>
            <a:r>
              <a:rPr lang="zh-CN" altLang="en-US" dirty="0">
                <a:sym typeface="Symbol" pitchFamily="18" charset="2"/>
              </a:rPr>
              <a:t>的最小正则集</a:t>
            </a:r>
            <a:r>
              <a:rPr lang="en-US" altLang="zh-CN" dirty="0">
                <a:sym typeface="Symbol" pitchFamily="18" charset="2"/>
              </a:rPr>
              <a:t>F</a:t>
            </a:r>
            <a:r>
              <a:rPr lang="en-US" altLang="zh-CN" baseline="-25000" dirty="0">
                <a:sym typeface="Symbol" pitchFamily="18" charset="2"/>
              </a:rPr>
              <a:t>c</a:t>
            </a:r>
            <a:endParaRPr lang="zh-CN" altLang="en-US" baseline="-25000" dirty="0">
              <a:sym typeface="Symbol" pitchFamily="18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EF3FBE-669E-4321-8AA7-F00DF8FA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7BAC-2337-439A-A736-5C6CD04667AA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0124E5-8931-42DB-9216-3D03183A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5696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259D2-B1B8-4418-9EFD-6E818C79D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Examples of Extraneous Attributes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6D99D4-ED92-466D-9272-B773A534A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Example: Given </a:t>
            </a:r>
            <a:r>
              <a:rPr lang="en-US" altLang="zh-CN" i="1" dirty="0">
                <a:cs typeface="Times New Roman" pitchFamily="18" charset="0"/>
              </a:rPr>
              <a:t>F</a:t>
            </a:r>
            <a:r>
              <a:rPr lang="en-US" altLang="zh-CN" dirty="0">
                <a:cs typeface="Times New Roman" pitchFamily="18" charset="0"/>
              </a:rPr>
              <a:t> = {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 }</a:t>
            </a:r>
          </a:p>
          <a:p>
            <a:pPr lvl="1"/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 is extraneous in </a:t>
            </a:r>
            <a:r>
              <a:rPr lang="en-US" altLang="zh-CN" i="1" dirty="0">
                <a:cs typeface="Times New Roman" pitchFamily="18" charset="0"/>
              </a:rPr>
              <a:t>AB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i="1" dirty="0">
                <a:cs typeface="Times New Roman" pitchFamily="18" charset="0"/>
              </a:rPr>
              <a:t> C</a:t>
            </a:r>
            <a:r>
              <a:rPr lang="en-US" altLang="zh-CN" dirty="0">
                <a:cs typeface="Times New Roman" pitchFamily="18" charset="0"/>
              </a:rPr>
              <a:t> because {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C, AB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i="1" dirty="0">
                <a:cs typeface="Times New Roman" pitchFamily="18" charset="0"/>
              </a:rPr>
              <a:t> C</a:t>
            </a:r>
            <a:r>
              <a:rPr lang="en-US" altLang="zh-CN" dirty="0">
                <a:cs typeface="Times New Roman" pitchFamily="18" charset="0"/>
              </a:rPr>
              <a:t>} logically implies 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 </a:t>
            </a:r>
            <a:r>
              <a:rPr lang="en-US" altLang="zh-CN" dirty="0">
                <a:cs typeface="Times New Roman" pitchFamily="18" charset="0"/>
              </a:rPr>
              <a:t>(i.e. the result of dropping </a:t>
            </a:r>
            <a:r>
              <a:rPr lang="en-US" altLang="zh-CN" i="1" dirty="0">
                <a:cs typeface="Times New Roman" pitchFamily="18" charset="0"/>
              </a:rPr>
              <a:t>B </a:t>
            </a:r>
            <a:r>
              <a:rPr lang="en-US" altLang="zh-CN" dirty="0">
                <a:cs typeface="Times New Roman" pitchFamily="18" charset="0"/>
              </a:rPr>
              <a:t>from </a:t>
            </a:r>
            <a:r>
              <a:rPr lang="en-US" altLang="zh-CN" i="1" dirty="0">
                <a:cs typeface="Times New Roman" pitchFamily="18" charset="0"/>
              </a:rPr>
              <a:t>AB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i="1" dirty="0">
                <a:cs typeface="Times New Roman" pitchFamily="18" charset="0"/>
              </a:rPr>
              <a:t> C</a:t>
            </a:r>
            <a:r>
              <a:rPr lang="en-US" altLang="zh-CN" dirty="0">
                <a:cs typeface="Times New Roman" pitchFamily="18" charset="0"/>
              </a:rPr>
              <a:t>).</a:t>
            </a:r>
          </a:p>
          <a:p>
            <a:endParaRPr lang="en-US" altLang="zh-CN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Example:  Given </a:t>
            </a:r>
            <a:r>
              <a:rPr lang="en-US" altLang="zh-CN" i="1" dirty="0">
                <a:cs typeface="Times New Roman" pitchFamily="18" charset="0"/>
              </a:rPr>
              <a:t>F</a:t>
            </a:r>
            <a:r>
              <a:rPr lang="en-US" altLang="zh-CN" dirty="0">
                <a:cs typeface="Times New Roman" pitchFamily="18" charset="0"/>
              </a:rPr>
              <a:t> = {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AB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C</a:t>
            </a:r>
            <a:r>
              <a:rPr lang="en-US" altLang="zh-CN" i="1" dirty="0">
                <a:cs typeface="Times New Roman" pitchFamily="18" charset="0"/>
              </a:rPr>
              <a:t>D}</a:t>
            </a:r>
          </a:p>
          <a:p>
            <a:pPr lvl="1"/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 is extraneous in </a:t>
            </a:r>
            <a:r>
              <a:rPr lang="en-US" altLang="zh-CN" i="1" dirty="0">
                <a:cs typeface="Times New Roman" pitchFamily="18" charset="0"/>
              </a:rPr>
              <a:t>AB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CD</a:t>
            </a:r>
            <a:r>
              <a:rPr lang="en-US" altLang="zh-CN" dirty="0">
                <a:cs typeface="Times New Roman" pitchFamily="18" charset="0"/>
              </a:rPr>
              <a:t> since  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B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 can be inferred even after deleting </a:t>
            </a:r>
            <a:r>
              <a:rPr lang="en-US" altLang="zh-CN" i="1" dirty="0">
                <a:cs typeface="Times New Roman" pitchFamily="18" charset="0"/>
              </a:rPr>
              <a:t>C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Let </a:t>
            </a:r>
            <a:r>
              <a:rPr lang="en-US" altLang="en-US" i="1" dirty="0"/>
              <a:t>F</a:t>
            </a:r>
            <a:r>
              <a:rPr lang="en-US" altLang="en-US" dirty="0"/>
              <a:t> = {</a:t>
            </a:r>
            <a:r>
              <a:rPr lang="en-US" altLang="en-US" i="1" dirty="0"/>
              <a:t>AB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</a:t>
            </a:r>
            <a:r>
              <a:rPr lang="en-US" altLang="en-US" i="1" dirty="0"/>
              <a:t>CD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</a:t>
            </a:r>
            <a:r>
              <a:rPr lang="en-US" altLang="en-US" i="1" dirty="0"/>
              <a:t>E, E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</a:t>
            </a:r>
            <a:r>
              <a:rPr lang="en-US" altLang="en-US" i="1" dirty="0"/>
              <a:t>C</a:t>
            </a:r>
            <a:r>
              <a:rPr lang="en-US" altLang="en-US" dirty="0"/>
              <a:t> }</a:t>
            </a:r>
          </a:p>
          <a:p>
            <a:r>
              <a:rPr lang="en-US" altLang="en-US" dirty="0"/>
              <a:t>To check if </a:t>
            </a:r>
            <a:r>
              <a:rPr lang="en-US" altLang="en-US" i="1" dirty="0"/>
              <a:t>C</a:t>
            </a:r>
            <a:r>
              <a:rPr lang="en-US" altLang="en-US" dirty="0"/>
              <a:t> is extraneous in </a:t>
            </a:r>
            <a:r>
              <a:rPr lang="en-US" altLang="en-US" i="1" dirty="0"/>
              <a:t>AB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i="1" dirty="0"/>
              <a:t> CD, </a:t>
            </a:r>
            <a:r>
              <a:rPr lang="en-US" altLang="en-US" dirty="0"/>
              <a:t>we:</a:t>
            </a:r>
          </a:p>
          <a:p>
            <a:pPr lvl="1"/>
            <a:r>
              <a:rPr lang="en-US" altLang="en-US" i="1" dirty="0"/>
              <a:t> </a:t>
            </a:r>
            <a:r>
              <a:rPr lang="en-US" altLang="en-US" dirty="0"/>
              <a:t>Compute the attribute closure of AB under </a:t>
            </a:r>
            <a:r>
              <a:rPr lang="en-US" altLang="en-US" i="1" dirty="0"/>
              <a:t>F</a:t>
            </a:r>
            <a:r>
              <a:rPr lang="en-US" altLang="en-US" dirty="0"/>
              <a:t>' = {</a:t>
            </a:r>
            <a:r>
              <a:rPr lang="en-US" altLang="en-US" i="1" dirty="0"/>
              <a:t>AB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i="1" dirty="0"/>
              <a:t> D,</a:t>
            </a:r>
            <a:r>
              <a:rPr lang="en-US" altLang="en-US" dirty="0"/>
              <a:t> </a:t>
            </a:r>
            <a:r>
              <a:rPr lang="en-US" altLang="en-US" i="1" dirty="0"/>
              <a:t>A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</a:t>
            </a:r>
            <a:r>
              <a:rPr lang="en-US" altLang="en-US" i="1" dirty="0"/>
              <a:t>E, E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</a:t>
            </a:r>
            <a:r>
              <a:rPr lang="en-US" altLang="en-US" i="1" dirty="0"/>
              <a:t>C}</a:t>
            </a:r>
          </a:p>
          <a:p>
            <a:pPr lvl="1"/>
            <a:r>
              <a:rPr lang="en-US" altLang="en-US" dirty="0"/>
              <a:t>The closure is </a:t>
            </a:r>
            <a:r>
              <a:rPr lang="en-US" altLang="en-US" i="1" dirty="0"/>
              <a:t>ABCDE, </a:t>
            </a:r>
            <a:r>
              <a:rPr lang="en-US" altLang="en-US" dirty="0"/>
              <a:t>which includes </a:t>
            </a:r>
            <a:r>
              <a:rPr lang="en-US" altLang="en-US" i="1" dirty="0"/>
              <a:t>CD</a:t>
            </a:r>
          </a:p>
          <a:p>
            <a:pPr lvl="1"/>
            <a:r>
              <a:rPr lang="en-US" altLang="en-US" dirty="0"/>
              <a:t>This implies tha</a:t>
            </a:r>
            <a:r>
              <a:rPr lang="en-US" altLang="en-US" i="1" dirty="0"/>
              <a:t>t C </a:t>
            </a:r>
            <a:r>
              <a:rPr lang="en-US" altLang="en-US" dirty="0"/>
              <a:t>is</a:t>
            </a:r>
            <a:r>
              <a:rPr lang="en-US" altLang="en-US" i="1" dirty="0"/>
              <a:t> </a:t>
            </a:r>
            <a:r>
              <a:rPr lang="en-US" altLang="en-US" dirty="0"/>
              <a:t>extraneous</a:t>
            </a:r>
            <a:endParaRPr lang="en-US" altLang="en-US" i="1" dirty="0"/>
          </a:p>
          <a:p>
            <a:pPr lvl="1"/>
            <a:endParaRPr lang="en-US" altLang="en-US" i="1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1FA8C-3A64-479E-B971-57EFD7E2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35F9A-2243-40CB-BA4B-3EB8597E8EE0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CF89EA-F2B9-4E36-A174-22BA57D3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5999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36705-33CA-465F-AD82-D2ED551B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Example 2 </a:t>
            </a:r>
            <a:endParaRPr lang="zh-CN" altLang="en-US" dirty="0">
              <a:cs typeface="Times New Roman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DC0EF0-3459-4229-B93F-34A86819D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class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 err="1">
                <a:solidFill>
                  <a:srgbClr val="FF0000"/>
                </a:solidFill>
                <a:cs typeface="Times New Roman" pitchFamily="18" charset="0"/>
              </a:rPr>
              <a:t>course_id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title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credits</a:t>
            </a:r>
            <a:r>
              <a:rPr lang="en-US" altLang="zh-CN" dirty="0">
                <a:cs typeface="Times New Roman" pitchFamily="18" charset="0"/>
              </a:rPr>
              <a:t>, </a:t>
            </a:r>
          </a:p>
          <a:p>
            <a:pPr marL="0" indent="0"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            </a:t>
            </a:r>
            <a:r>
              <a:rPr lang="en-US" altLang="zh-CN" i="1" dirty="0" err="1">
                <a:solidFill>
                  <a:srgbClr val="FF0000"/>
                </a:solidFill>
                <a:cs typeface="Times New Roman" pitchFamily="18" charset="0"/>
              </a:rPr>
              <a:t>sec_id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semester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year</a:t>
            </a:r>
            <a:r>
              <a:rPr lang="en-US" altLang="zh-CN" dirty="0">
                <a:cs typeface="Times New Roman" pitchFamily="18" charset="0"/>
              </a:rPr>
              <a:t>, </a:t>
            </a:r>
          </a:p>
          <a:p>
            <a:pPr marL="0" indent="0"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            building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room_number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capacity</a:t>
            </a:r>
            <a:r>
              <a:rPr lang="en-US" altLang="zh-CN" dirty="0">
                <a:cs typeface="Times New Roman" pitchFamily="18" charset="0"/>
              </a:rPr>
              <a:t>,   </a:t>
            </a:r>
          </a:p>
          <a:p>
            <a:pPr marL="0" indent="0"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            </a:t>
            </a:r>
            <a:r>
              <a:rPr lang="en-US" altLang="zh-CN" i="1" dirty="0" err="1">
                <a:cs typeface="Times New Roman" pitchFamily="18" charset="0"/>
              </a:rPr>
              <a:t>time_slot_id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endParaRPr lang="en-US" altLang="zh-CN" dirty="0">
              <a:cs typeface="Times New Roman" pitchFamily="18" charset="0"/>
            </a:endParaRPr>
          </a:p>
          <a:p>
            <a:pPr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dirty="0">
                <a:cs typeface="Times New Roman" pitchFamily="18" charset="0"/>
              </a:rPr>
              <a:t>Functional dependencies:</a:t>
            </a:r>
          </a:p>
          <a:p>
            <a:pPr lvl="1"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dirty="0">
                <a:cs typeface="Times New Roman" pitchFamily="18" charset="0"/>
              </a:rPr>
              <a:t>→ </a:t>
            </a:r>
            <a:r>
              <a:rPr lang="en-US" altLang="zh-CN" i="1" dirty="0">
                <a:cs typeface="Times New Roman" pitchFamily="18" charset="0"/>
              </a:rPr>
              <a:t>title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credits</a:t>
            </a:r>
          </a:p>
          <a:p>
            <a:pPr lvl="1"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building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room_number</a:t>
            </a:r>
            <a:r>
              <a:rPr lang="en-US" altLang="zh-CN" dirty="0" err="1">
                <a:cs typeface="Times New Roman" pitchFamily="18" charset="0"/>
              </a:rPr>
              <a:t>→</a:t>
            </a:r>
            <a:r>
              <a:rPr lang="en-US" altLang="zh-CN" i="1" dirty="0" err="1">
                <a:cs typeface="Times New Roman" pitchFamily="18" charset="0"/>
              </a:rPr>
              <a:t>capacity</a:t>
            </a:r>
            <a:endParaRPr lang="en-US" altLang="zh-CN" i="1" dirty="0">
              <a:cs typeface="Times New Roman" pitchFamily="18" charset="0"/>
            </a:endParaRPr>
          </a:p>
          <a:p>
            <a:pPr lvl="1"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sec_id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semester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year</a:t>
            </a:r>
          </a:p>
          <a:p>
            <a:pPr marL="384175" lvl="1" indent="0"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               </a:t>
            </a:r>
            <a:r>
              <a:rPr lang="en-US" altLang="zh-CN" dirty="0">
                <a:cs typeface="Times New Roman" pitchFamily="18" charset="0"/>
              </a:rPr>
              <a:t>→</a:t>
            </a:r>
            <a:r>
              <a:rPr lang="en-US" altLang="zh-CN" i="1" dirty="0">
                <a:cs typeface="Times New Roman" pitchFamily="18" charset="0"/>
              </a:rPr>
              <a:t>building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room_number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time_slot_id</a:t>
            </a:r>
            <a:endParaRPr lang="en-US" altLang="zh-CN" i="1" dirty="0">
              <a:cs typeface="Times New Roman" pitchFamily="18" charset="0"/>
            </a:endParaRPr>
          </a:p>
          <a:p>
            <a:pPr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endParaRPr lang="en-US" altLang="zh-CN" dirty="0">
              <a:cs typeface="Times New Roman" pitchFamily="18" charset="0"/>
            </a:endParaRPr>
          </a:p>
          <a:p>
            <a:pPr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dirty="0">
                <a:cs typeface="Times New Roman" pitchFamily="18" charset="0"/>
              </a:rPr>
              <a:t>A candidate key </a:t>
            </a:r>
          </a:p>
          <a:p>
            <a:pPr marL="0" indent="0">
              <a:lnSpc>
                <a:spcPct val="90000"/>
              </a:lnSpc>
              <a:buNone/>
              <a:tabLst>
                <a:tab pos="744538" algn="l"/>
                <a:tab pos="2574925" algn="l"/>
              </a:tabLst>
              <a:defRPr/>
            </a:pPr>
            <a:r>
              <a:rPr lang="en-US" altLang="zh-CN" dirty="0">
                <a:cs typeface="Times New Roman" pitchFamily="18" charset="0"/>
              </a:rPr>
              <a:t>       {</a:t>
            </a: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sec_id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semester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year</a:t>
            </a:r>
            <a:r>
              <a:rPr lang="en-US" altLang="zh-CN" dirty="0">
                <a:cs typeface="Times New Roman" pitchFamily="18" charset="0"/>
              </a:rPr>
              <a:t>}.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7DC233-EC2A-42A6-85C6-5F976AA9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46EE5-F975-4EC6-8F87-2C29AA71656E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1CD252-AF61-4D92-8736-CC7D3078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94EDEA-9B07-481A-AB4A-02330AE3296A}"/>
              </a:ext>
            </a:extLst>
          </p:cNvPr>
          <p:cNvSpPr txBox="1"/>
          <p:nvPr/>
        </p:nvSpPr>
        <p:spPr>
          <a:xfrm>
            <a:off x="5474096" y="4954649"/>
            <a:ext cx="5472267" cy="16312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ea typeface="微软雅黑 Light" panose="020B0502040204020203" pitchFamily="34" charset="-122"/>
              </a:rPr>
              <a:t>使用补充算法计算候选键：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L={</a:t>
            </a:r>
            <a:r>
              <a:rPr lang="en-US" altLang="zh-CN" sz="2000" i="1" dirty="0" err="1">
                <a:ea typeface="微软雅黑 Light" panose="020B0502040204020203" pitchFamily="34" charset="-122"/>
                <a:cs typeface="Times New Roman" pitchFamily="18" charset="0"/>
              </a:rPr>
              <a:t>course_id</a:t>
            </a:r>
            <a:r>
              <a:rPr lang="en-US" altLang="zh-CN" sz="2000" dirty="0">
                <a:ea typeface="微软雅黑 Light" panose="020B0502040204020203" pitchFamily="34" charset="-122"/>
                <a:cs typeface="Times New Roman" pitchFamily="18" charset="0"/>
              </a:rPr>
              <a:t>, </a:t>
            </a:r>
            <a:r>
              <a:rPr lang="en-US" altLang="zh-CN" sz="2000" i="1" dirty="0" err="1">
                <a:ea typeface="微软雅黑 Light" panose="020B0502040204020203" pitchFamily="34" charset="-122"/>
                <a:cs typeface="Times New Roman" pitchFamily="18" charset="0"/>
              </a:rPr>
              <a:t>sec_id</a:t>
            </a:r>
            <a:r>
              <a:rPr lang="en-US" altLang="zh-CN" sz="2000" dirty="0">
                <a:ea typeface="微软雅黑 Light" panose="020B0502040204020203" pitchFamily="34" charset="-122"/>
                <a:cs typeface="Times New Roman" pitchFamily="18" charset="0"/>
              </a:rPr>
              <a:t>, </a:t>
            </a:r>
            <a:r>
              <a:rPr lang="en-US" altLang="zh-CN" sz="2000" i="1" dirty="0">
                <a:ea typeface="微软雅黑 Light" panose="020B0502040204020203" pitchFamily="34" charset="-122"/>
                <a:cs typeface="Times New Roman" pitchFamily="18" charset="0"/>
              </a:rPr>
              <a:t>semester</a:t>
            </a:r>
            <a:r>
              <a:rPr lang="en-US" altLang="zh-CN" sz="2000" dirty="0">
                <a:ea typeface="微软雅黑 Light" panose="020B0502040204020203" pitchFamily="34" charset="-122"/>
                <a:cs typeface="Times New Roman" pitchFamily="18" charset="0"/>
              </a:rPr>
              <a:t>, </a:t>
            </a:r>
            <a:r>
              <a:rPr lang="en-US" altLang="zh-CN" sz="2000" i="1" dirty="0">
                <a:ea typeface="微软雅黑 Light" panose="020B0502040204020203" pitchFamily="34" charset="-122"/>
                <a:cs typeface="Times New Roman" pitchFamily="18" charset="0"/>
              </a:rPr>
              <a:t>year</a:t>
            </a:r>
            <a:r>
              <a:rPr lang="en-US" altLang="zh-CN" sz="2000" dirty="0">
                <a:ea typeface="微软雅黑 Light" panose="020B0502040204020203" pitchFamily="34" charset="-122"/>
              </a:rPr>
              <a:t>}</a:t>
            </a: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R={</a:t>
            </a:r>
            <a:r>
              <a:rPr lang="en-US" altLang="zh-CN" sz="2000" i="1" dirty="0">
                <a:ea typeface="微软雅黑 Light" panose="020B0502040204020203" pitchFamily="34" charset="-122"/>
                <a:cs typeface="Times New Roman" pitchFamily="18" charset="0"/>
              </a:rPr>
              <a:t>title</a:t>
            </a:r>
            <a:r>
              <a:rPr lang="en-US" altLang="zh-CN" sz="2000" dirty="0">
                <a:ea typeface="微软雅黑 Light" panose="020B0502040204020203" pitchFamily="34" charset="-122"/>
                <a:cs typeface="Times New Roman" pitchFamily="18" charset="0"/>
              </a:rPr>
              <a:t>, </a:t>
            </a:r>
            <a:r>
              <a:rPr lang="en-US" altLang="zh-CN" sz="2000" i="1" dirty="0" err="1">
                <a:ea typeface="微软雅黑 Light" panose="020B0502040204020203" pitchFamily="34" charset="-122"/>
                <a:cs typeface="Times New Roman" pitchFamily="18" charset="0"/>
              </a:rPr>
              <a:t>dept_name</a:t>
            </a:r>
            <a:r>
              <a:rPr lang="en-US" altLang="zh-CN" sz="2000" dirty="0">
                <a:ea typeface="微软雅黑 Light" panose="020B0502040204020203" pitchFamily="34" charset="-122"/>
                <a:cs typeface="Times New Roman" pitchFamily="18" charset="0"/>
              </a:rPr>
              <a:t>, </a:t>
            </a:r>
            <a:r>
              <a:rPr lang="en-US" altLang="zh-CN" sz="2000" i="1" dirty="0" err="1">
                <a:ea typeface="微软雅黑 Light" panose="020B0502040204020203" pitchFamily="34" charset="-122"/>
                <a:cs typeface="Times New Roman" pitchFamily="18" charset="0"/>
              </a:rPr>
              <a:t>credits</a:t>
            </a:r>
            <a:r>
              <a:rPr lang="en-US" altLang="zh-CN" sz="2000" dirty="0" err="1">
                <a:ea typeface="微软雅黑 Light" panose="020B0502040204020203" pitchFamily="34" charset="-122"/>
                <a:cs typeface="Times New Roman" pitchFamily="18" charset="0"/>
              </a:rPr>
              <a:t>,capacity</a:t>
            </a:r>
            <a:r>
              <a:rPr lang="en-US" altLang="zh-CN" sz="2000" dirty="0">
                <a:ea typeface="微软雅黑 Light" panose="020B0502040204020203" pitchFamily="34" charset="-122"/>
                <a:cs typeface="Times New Roman" pitchFamily="18" charset="0"/>
              </a:rPr>
              <a:t>, </a:t>
            </a:r>
            <a:r>
              <a:rPr lang="en-US" altLang="zh-CN" sz="2000" i="1" dirty="0" err="1">
                <a:ea typeface="微软雅黑 Light" panose="020B0502040204020203" pitchFamily="34" charset="-122"/>
                <a:cs typeface="Times New Roman" pitchFamily="18" charset="0"/>
              </a:rPr>
              <a:t>time_slot_id</a:t>
            </a:r>
            <a:r>
              <a:rPr lang="en-US" altLang="zh-CN" sz="2000" dirty="0">
                <a:ea typeface="微软雅黑 Light" panose="020B0502040204020203" pitchFamily="34" charset="-122"/>
              </a:rPr>
              <a:t>}</a:t>
            </a: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LR={</a:t>
            </a:r>
            <a:r>
              <a:rPr lang="en-US" altLang="zh-CN" sz="2000" i="1" dirty="0">
                <a:ea typeface="微软雅黑 Light" panose="020B0502040204020203" pitchFamily="34" charset="-122"/>
                <a:cs typeface="Times New Roman" pitchFamily="18" charset="0"/>
              </a:rPr>
              <a:t>building</a:t>
            </a:r>
            <a:r>
              <a:rPr lang="en-US" altLang="zh-CN" sz="2000" dirty="0">
                <a:ea typeface="微软雅黑 Light" panose="020B0502040204020203" pitchFamily="34" charset="-122"/>
                <a:cs typeface="Times New Roman" pitchFamily="18" charset="0"/>
              </a:rPr>
              <a:t>, </a:t>
            </a:r>
            <a:r>
              <a:rPr lang="en-US" altLang="zh-CN" sz="2000" i="1" dirty="0" err="1">
                <a:ea typeface="微软雅黑 Light" panose="020B0502040204020203" pitchFamily="34" charset="-122"/>
                <a:cs typeface="Times New Roman" pitchFamily="18" charset="0"/>
              </a:rPr>
              <a:t>room_number</a:t>
            </a:r>
            <a:r>
              <a:rPr lang="en-US" altLang="zh-CN" sz="2000" dirty="0">
                <a:ea typeface="微软雅黑 Light" panose="020B0502040204020203" pitchFamily="34" charset="-122"/>
              </a:rPr>
              <a:t>}</a:t>
            </a: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L</a:t>
            </a:r>
            <a:r>
              <a:rPr lang="en-US" altLang="zh-CN" sz="2000" baseline="30000" dirty="0">
                <a:ea typeface="微软雅黑 Light" panose="020B0502040204020203" pitchFamily="34" charset="-122"/>
              </a:rPr>
              <a:t>+</a:t>
            </a:r>
            <a:r>
              <a:rPr lang="en-US" altLang="zh-CN" sz="2000" dirty="0">
                <a:ea typeface="微软雅黑 Light" panose="020B0502040204020203" pitchFamily="34" charset="-122"/>
              </a:rPr>
              <a:t>=R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73C84B-1370-449F-8AE0-FF03C0F39B63}"/>
              </a:ext>
            </a:extLst>
          </p:cNvPr>
          <p:cNvSpPr txBox="1"/>
          <p:nvPr/>
        </p:nvSpPr>
        <p:spPr>
          <a:xfrm>
            <a:off x="6559420" y="1147665"/>
            <a:ext cx="379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cs typeface="Times New Roman" pitchFamily="18" charset="0"/>
              </a:rPr>
              <a:t>course </a:t>
            </a:r>
            <a:r>
              <a:rPr lang="en-US" altLang="zh-CN" sz="2400" dirty="0">
                <a:cs typeface="Times New Roman" pitchFamily="18" charset="0"/>
              </a:rPr>
              <a:t>+ </a:t>
            </a:r>
            <a:r>
              <a:rPr lang="en-US" altLang="zh-CN" sz="2400" dirty="0">
                <a:solidFill>
                  <a:srgbClr val="C00000"/>
                </a:solidFill>
                <a:cs typeface="Times New Roman" pitchFamily="18" charset="0"/>
              </a:rPr>
              <a:t>classroom</a:t>
            </a:r>
            <a:r>
              <a:rPr lang="en-US" altLang="zh-CN" sz="2400" dirty="0">
                <a:cs typeface="Times New Roman" pitchFamily="18" charset="0"/>
              </a:rPr>
              <a:t> + </a:t>
            </a:r>
            <a:r>
              <a:rPr lang="en-US" altLang="zh-CN" sz="2400" dirty="0">
                <a:solidFill>
                  <a:srgbClr val="C00000"/>
                </a:solidFill>
                <a:cs typeface="Times New Roman" pitchFamily="18" charset="0"/>
              </a:rPr>
              <a:t>section</a:t>
            </a:r>
            <a:endParaRPr lang="zh-CN" altLang="en-US" sz="2400" dirty="0"/>
          </a:p>
        </p:txBody>
      </p:sp>
      <p:sp>
        <p:nvSpPr>
          <p:cNvPr id="8" name="AutoShape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F29764A-1DA5-438E-A504-D24427DED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6017" y="1320030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403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16398-129B-4FFE-BF85-70818A73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Example 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C0FB4E-5A64-41C6-BEDE-C452758B7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dirty="0">
                <a:cs typeface="Times New Roman" pitchFamily="18" charset="0"/>
              </a:rPr>
              <a:t>BCNF Decomposition:</a:t>
            </a:r>
          </a:p>
          <a:p>
            <a:pPr lvl="1"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i="1" dirty="0" err="1">
                <a:solidFill>
                  <a:srgbClr val="FF0000"/>
                </a:solidFill>
                <a:cs typeface="Times New Roman" pitchFamily="18" charset="0"/>
              </a:rPr>
              <a:t>course_id</a:t>
            </a:r>
            <a:r>
              <a:rPr lang="en-US" altLang="zh-CN" dirty="0">
                <a:cs typeface="Times New Roman" pitchFamily="18" charset="0"/>
              </a:rPr>
              <a:t>→ </a:t>
            </a:r>
            <a:r>
              <a:rPr lang="en-US" altLang="zh-CN" i="1" dirty="0">
                <a:solidFill>
                  <a:srgbClr val="2D0EE4"/>
                </a:solidFill>
                <a:cs typeface="Times New Roman" pitchFamily="18" charset="0"/>
              </a:rPr>
              <a:t>title</a:t>
            </a:r>
            <a:r>
              <a:rPr lang="en-US" altLang="zh-CN" dirty="0">
                <a:solidFill>
                  <a:srgbClr val="2D0EE4"/>
                </a:solidFill>
                <a:cs typeface="Times New Roman" pitchFamily="18" charset="0"/>
              </a:rPr>
              <a:t>, </a:t>
            </a:r>
            <a:r>
              <a:rPr lang="en-US" altLang="zh-CN" i="1" dirty="0" err="1">
                <a:solidFill>
                  <a:srgbClr val="2D0EE4"/>
                </a:solidFill>
                <a:cs typeface="Times New Roman" pitchFamily="18" charset="0"/>
              </a:rPr>
              <a:t>dept_name</a:t>
            </a:r>
            <a:r>
              <a:rPr lang="en-US" altLang="zh-CN" dirty="0">
                <a:solidFill>
                  <a:srgbClr val="2D0EE4"/>
                </a:solidFill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2D0EE4"/>
                </a:solidFill>
                <a:cs typeface="Times New Roman" pitchFamily="18" charset="0"/>
              </a:rPr>
              <a:t>credits</a:t>
            </a:r>
            <a:r>
              <a:rPr lang="en-US" altLang="zh-CN" i="1" dirty="0">
                <a:cs typeface="Times New Roman" pitchFamily="18" charset="0"/>
              </a:rPr>
              <a:t>  </a:t>
            </a:r>
            <a:r>
              <a:rPr lang="en-US" altLang="zh-CN" dirty="0">
                <a:cs typeface="Times New Roman" pitchFamily="18" charset="0"/>
              </a:rPr>
              <a:t>holds</a:t>
            </a:r>
          </a:p>
          <a:p>
            <a:pPr lvl="2"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dirty="0">
                <a:cs typeface="Times New Roman" pitchFamily="18" charset="0"/>
              </a:rPr>
              <a:t>but </a:t>
            </a: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is not a </a:t>
            </a:r>
            <a:r>
              <a:rPr lang="en-US" altLang="zh-CN" dirty="0" err="1">
                <a:cs typeface="Times New Roman" pitchFamily="18" charset="0"/>
              </a:rPr>
              <a:t>superkey</a:t>
            </a:r>
            <a:r>
              <a:rPr lang="en-US" altLang="zh-CN" dirty="0">
                <a:cs typeface="Times New Roman" pitchFamily="18" charset="0"/>
              </a:rPr>
              <a:t>.</a:t>
            </a:r>
          </a:p>
          <a:p>
            <a:pPr lvl="1"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dirty="0">
                <a:cs typeface="Times New Roman" pitchFamily="18" charset="0"/>
              </a:rPr>
              <a:t> We replace </a:t>
            </a:r>
            <a:r>
              <a:rPr lang="en-US" altLang="zh-CN" i="1" dirty="0">
                <a:cs typeface="Times New Roman" pitchFamily="18" charset="0"/>
              </a:rPr>
              <a:t>class </a:t>
            </a:r>
            <a:r>
              <a:rPr lang="en-US" altLang="zh-CN" dirty="0">
                <a:cs typeface="Times New Roman" pitchFamily="18" charset="0"/>
              </a:rPr>
              <a:t>by:</a:t>
            </a:r>
          </a:p>
          <a:p>
            <a:pPr lvl="2"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b="1" i="1" dirty="0">
                <a:solidFill>
                  <a:srgbClr val="C00000"/>
                </a:solidFill>
                <a:cs typeface="Times New Roman" pitchFamily="18" charset="0"/>
              </a:rPr>
              <a:t>course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 err="1">
                <a:solidFill>
                  <a:srgbClr val="FF0000"/>
                </a:solidFill>
                <a:cs typeface="Times New Roman" pitchFamily="18" charset="0"/>
              </a:rPr>
              <a:t>course_id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2D0EE4"/>
                </a:solidFill>
                <a:cs typeface="Times New Roman" pitchFamily="18" charset="0"/>
              </a:rPr>
              <a:t>title</a:t>
            </a:r>
            <a:r>
              <a:rPr lang="en-US" altLang="zh-CN" dirty="0">
                <a:solidFill>
                  <a:srgbClr val="2D0EE4"/>
                </a:solidFill>
                <a:cs typeface="Times New Roman" pitchFamily="18" charset="0"/>
              </a:rPr>
              <a:t>, </a:t>
            </a:r>
            <a:r>
              <a:rPr lang="en-US" altLang="zh-CN" i="1" dirty="0" err="1">
                <a:solidFill>
                  <a:srgbClr val="2D0EE4"/>
                </a:solidFill>
                <a:cs typeface="Times New Roman" pitchFamily="18" charset="0"/>
              </a:rPr>
              <a:t>dept_name</a:t>
            </a:r>
            <a:r>
              <a:rPr lang="en-US" altLang="zh-CN" dirty="0">
                <a:solidFill>
                  <a:srgbClr val="2D0EE4"/>
                </a:solidFill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2D0EE4"/>
                </a:solidFill>
                <a:cs typeface="Times New Roman" pitchFamily="18" charset="0"/>
              </a:rPr>
              <a:t>credits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pPr marL="763587" lvl="2" indent="0">
              <a:lnSpc>
                <a:spcPct val="90000"/>
              </a:lnSpc>
              <a:buNone/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         </a:t>
            </a:r>
            <a:endParaRPr lang="en-US" altLang="zh-CN" dirty="0">
              <a:cs typeface="Times New Roman" pitchFamily="18" charset="0"/>
            </a:endParaRPr>
          </a:p>
          <a:p>
            <a:pPr lvl="2"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class-1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 err="1">
                <a:solidFill>
                  <a:srgbClr val="FF0000"/>
                </a:solidFill>
                <a:cs typeface="Times New Roman" pitchFamily="18" charset="0"/>
              </a:rPr>
              <a:t>course_id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sec_id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semester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year</a:t>
            </a:r>
            <a:r>
              <a:rPr lang="en-US" altLang="zh-CN" dirty="0">
                <a:cs typeface="Times New Roman" pitchFamily="18" charset="0"/>
              </a:rPr>
              <a:t>, </a:t>
            </a:r>
          </a:p>
          <a:p>
            <a:pPr marL="763587" lvl="2" indent="0"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             </a:t>
            </a:r>
            <a:r>
              <a:rPr lang="en-US" altLang="zh-CN" i="1" dirty="0">
                <a:solidFill>
                  <a:srgbClr val="C00000"/>
                </a:solidFill>
                <a:cs typeface="Times New Roman" pitchFamily="18" charset="0"/>
              </a:rPr>
              <a:t>building</a:t>
            </a:r>
            <a:r>
              <a:rPr lang="en-US" altLang="zh-CN" dirty="0">
                <a:solidFill>
                  <a:srgbClr val="C00000"/>
                </a:solidFill>
                <a:cs typeface="Times New Roman" pitchFamily="18" charset="0"/>
              </a:rPr>
              <a:t>, </a:t>
            </a:r>
            <a:r>
              <a:rPr lang="en-US" altLang="zh-CN" i="1" dirty="0" err="1">
                <a:solidFill>
                  <a:srgbClr val="C00000"/>
                </a:solidFill>
                <a:cs typeface="Times New Roman" pitchFamily="18" charset="0"/>
              </a:rPr>
              <a:t>room_number</a:t>
            </a:r>
            <a:r>
              <a:rPr lang="en-US" altLang="zh-CN" i="1" dirty="0"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capacity</a:t>
            </a:r>
            <a:r>
              <a:rPr lang="en-US" altLang="zh-CN" dirty="0">
                <a:cs typeface="Times New Roman" pitchFamily="18" charset="0"/>
              </a:rPr>
              <a:t>, </a:t>
            </a:r>
          </a:p>
          <a:p>
            <a:pPr marL="763587" lvl="2" indent="0"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             </a:t>
            </a:r>
            <a:r>
              <a:rPr lang="en-US" altLang="zh-CN" i="1" dirty="0" err="1">
                <a:cs typeface="Times New Roman" pitchFamily="18" charset="0"/>
              </a:rPr>
              <a:t>time_slot_id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endParaRPr lang="en-US" altLang="zh-CN" dirty="0"/>
          </a:p>
          <a:p>
            <a:pPr>
              <a:defRPr/>
            </a:pPr>
            <a:r>
              <a:rPr lang="en-US" altLang="zh-CN" b="1" i="1" dirty="0">
                <a:solidFill>
                  <a:srgbClr val="C00000"/>
                </a:solidFill>
                <a:cs typeface="Times New Roman" pitchFamily="18" charset="0"/>
              </a:rPr>
              <a:t>course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is in BCNF</a:t>
            </a:r>
          </a:p>
          <a:p>
            <a:pPr lvl="1">
              <a:defRPr/>
            </a:pPr>
            <a:r>
              <a:rPr lang="en-US" altLang="zh-CN" dirty="0">
                <a:cs typeface="Times New Roman" pitchFamily="18" charset="0"/>
              </a:rPr>
              <a:t>How do we know this?</a:t>
            </a:r>
          </a:p>
          <a:p>
            <a:pPr marL="384175" lvl="1" indent="0">
              <a:buNone/>
              <a:defRPr/>
            </a:pPr>
            <a:r>
              <a:rPr lang="en-US" altLang="zh-CN" dirty="0">
                <a:cs typeface="Times New Roman" pitchFamily="18" charset="0"/>
              </a:rPr>
              <a:t>  with </a:t>
            </a:r>
            <a:r>
              <a:rPr lang="en-US" altLang="zh-CN" dirty="0" err="1">
                <a:cs typeface="Times New Roman" pitchFamily="18" charset="0"/>
              </a:rPr>
              <a:t>F</a:t>
            </a:r>
            <a:r>
              <a:rPr lang="en-US" altLang="zh-CN" i="1" baseline="-25000" dirty="0" err="1">
                <a:cs typeface="Times New Roman" pitchFamily="18" charset="0"/>
              </a:rPr>
              <a:t>course</a:t>
            </a:r>
            <a:r>
              <a:rPr lang="en-US" altLang="zh-CN" dirty="0">
                <a:cs typeface="Times New Roman" pitchFamily="18" charset="0"/>
              </a:rPr>
              <a:t>={</a:t>
            </a: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dirty="0">
                <a:cs typeface="Times New Roman" pitchFamily="18" charset="0"/>
              </a:rPr>
              <a:t>→ </a:t>
            </a:r>
            <a:r>
              <a:rPr lang="en-US" altLang="zh-CN" i="1" dirty="0">
                <a:cs typeface="Times New Roman" pitchFamily="18" charset="0"/>
              </a:rPr>
              <a:t>title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credits</a:t>
            </a:r>
            <a:r>
              <a:rPr lang="en-US" altLang="zh-CN" dirty="0">
                <a:cs typeface="Times New Roman" pitchFamily="18" charset="0"/>
              </a:rPr>
              <a:t>} holds on </a:t>
            </a:r>
            <a:r>
              <a:rPr lang="en-US" altLang="zh-CN" i="1" dirty="0">
                <a:cs typeface="Times New Roman" pitchFamily="18" charset="0"/>
              </a:rPr>
              <a:t>course</a:t>
            </a:r>
            <a:r>
              <a:rPr lang="en-US" altLang="zh-CN" dirty="0">
                <a:cs typeface="Times New Roman" pitchFamily="18" charset="0"/>
              </a:rPr>
              <a:t>,</a:t>
            </a:r>
          </a:p>
          <a:p>
            <a:pPr marL="384175" lvl="1" indent="0">
              <a:buFont typeface="Wingdings" pitchFamily="2" charset="2"/>
              <a:buNone/>
              <a:defRPr/>
            </a:pP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  </a:t>
            </a:r>
            <a:r>
              <a:rPr lang="en-US" altLang="zh-CN" dirty="0">
                <a:cs typeface="Times New Roman" pitchFamily="18" charset="0"/>
              </a:rPr>
              <a:t>and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  <a:cs typeface="Times New Roman" pitchFamily="18" charset="0"/>
              </a:rPr>
              <a:t>course_id</a:t>
            </a:r>
            <a:r>
              <a:rPr lang="en-US" altLang="zh-CN" dirty="0">
                <a:cs typeface="Times New Roman" pitchFamily="18" charset="0"/>
              </a:rPr>
              <a:t> is the candidate key !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33F35-49D8-432C-B24C-2994C5F1E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EA636-7E03-48AC-88EF-CBC4A73ECD20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1FC176-5C0E-4E5F-AC07-D0E1FFB5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554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4D755-3E86-44FF-8867-9149C182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Example 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A8DF2C-863D-4580-9522-ECA1326CF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altLang="zh-CN" i="1" dirty="0">
                <a:cs typeface="Times New Roman" pitchFamily="18" charset="0"/>
              </a:rPr>
              <a:t>class-1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sec_id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semester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year</a:t>
            </a:r>
            <a:r>
              <a:rPr lang="en-US" altLang="zh-CN" dirty="0">
                <a:cs typeface="Times New Roman" pitchFamily="18" charset="0"/>
              </a:rPr>
              <a:t>, </a:t>
            </a:r>
          </a:p>
          <a:p>
            <a:pPr marL="763587" lvl="2" indent="0"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        </a:t>
            </a:r>
            <a:r>
              <a:rPr lang="en-US" altLang="zh-CN" i="1" dirty="0">
                <a:solidFill>
                  <a:srgbClr val="C00000"/>
                </a:solidFill>
                <a:cs typeface="Times New Roman" pitchFamily="18" charset="0"/>
              </a:rPr>
              <a:t>building</a:t>
            </a:r>
            <a:r>
              <a:rPr lang="en-US" altLang="zh-CN" dirty="0">
                <a:solidFill>
                  <a:srgbClr val="C00000"/>
                </a:solidFill>
                <a:cs typeface="Times New Roman" pitchFamily="18" charset="0"/>
              </a:rPr>
              <a:t>, </a:t>
            </a:r>
            <a:r>
              <a:rPr lang="en-US" altLang="zh-CN" i="1" dirty="0" err="1">
                <a:solidFill>
                  <a:srgbClr val="C00000"/>
                </a:solidFill>
                <a:cs typeface="Times New Roman" pitchFamily="18" charset="0"/>
              </a:rPr>
              <a:t>room_number</a:t>
            </a:r>
            <a:r>
              <a:rPr lang="en-US" altLang="zh-CN" i="1" dirty="0"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capacity</a:t>
            </a:r>
            <a:r>
              <a:rPr lang="en-US" altLang="zh-CN" dirty="0">
                <a:cs typeface="Times New Roman" pitchFamily="18" charset="0"/>
              </a:rPr>
              <a:t>, </a:t>
            </a:r>
          </a:p>
          <a:p>
            <a:pPr marL="763587" lvl="2" indent="0"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        </a:t>
            </a:r>
            <a:r>
              <a:rPr lang="en-US" altLang="zh-CN" i="1" dirty="0" err="1">
                <a:cs typeface="Times New Roman" pitchFamily="18" charset="0"/>
              </a:rPr>
              <a:t>time_slot_id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pPr lvl="1"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F</a:t>
            </a:r>
            <a:r>
              <a:rPr lang="en-US" altLang="zh-CN" baseline="-25000" dirty="0">
                <a:cs typeface="Times New Roman" pitchFamily="18" charset="0"/>
              </a:rPr>
              <a:t>class-1</a:t>
            </a:r>
            <a:r>
              <a:rPr lang="en-US" altLang="zh-CN" dirty="0">
                <a:cs typeface="Times New Roman" pitchFamily="18" charset="0"/>
              </a:rPr>
              <a:t>={</a:t>
            </a:r>
            <a:r>
              <a:rPr lang="en-US" altLang="zh-CN" i="1" dirty="0">
                <a:cs typeface="Times New Roman" pitchFamily="18" charset="0"/>
              </a:rPr>
              <a:t>building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room_number</a:t>
            </a:r>
            <a:r>
              <a:rPr lang="en-US" altLang="zh-CN" dirty="0" err="1">
                <a:cs typeface="Times New Roman" pitchFamily="18" charset="0"/>
              </a:rPr>
              <a:t>→</a:t>
            </a:r>
            <a:r>
              <a:rPr lang="en-US" altLang="zh-CN" i="1" dirty="0" err="1">
                <a:cs typeface="Times New Roman" pitchFamily="18" charset="0"/>
              </a:rPr>
              <a:t>capacity</a:t>
            </a:r>
            <a:endParaRPr lang="en-US" altLang="zh-CN" i="1" dirty="0">
              <a:cs typeface="Times New Roman" pitchFamily="18" charset="0"/>
            </a:endParaRPr>
          </a:p>
          <a:p>
            <a:pPr marL="357188" lvl="1" indent="0">
              <a:lnSpc>
                <a:spcPct val="90000"/>
              </a:lnSpc>
              <a:buNone/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                   </a:t>
            </a: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sec_id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semester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year</a:t>
            </a:r>
          </a:p>
          <a:p>
            <a:pPr marL="384175" lvl="1" indent="0"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                   </a:t>
            </a:r>
            <a:r>
              <a:rPr lang="en-US" altLang="zh-CN" dirty="0">
                <a:cs typeface="Times New Roman" pitchFamily="18" charset="0"/>
              </a:rPr>
              <a:t>→</a:t>
            </a:r>
            <a:r>
              <a:rPr lang="en-US" altLang="zh-CN" i="1" dirty="0">
                <a:cs typeface="Times New Roman" pitchFamily="18" charset="0"/>
              </a:rPr>
              <a:t>building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room_number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time_slot_id</a:t>
            </a:r>
            <a:r>
              <a:rPr lang="en-US" altLang="zh-CN" dirty="0">
                <a:cs typeface="Times New Roman" pitchFamily="18" charset="0"/>
              </a:rPr>
              <a:t>}</a:t>
            </a:r>
          </a:p>
          <a:p>
            <a:pPr lvl="1">
              <a:defRPr/>
            </a:pPr>
            <a:r>
              <a:rPr lang="en-US" altLang="zh-CN" i="1" dirty="0">
                <a:cs typeface="Times New Roman" pitchFamily="18" charset="0"/>
              </a:rPr>
              <a:t>candidate key </a:t>
            </a:r>
            <a:r>
              <a:rPr lang="en-US" altLang="zh-CN" dirty="0">
                <a:cs typeface="Times New Roman" pitchFamily="18" charset="0"/>
              </a:rPr>
              <a:t>{</a:t>
            </a: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sec_id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semester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year</a:t>
            </a:r>
            <a:r>
              <a:rPr lang="en-US" altLang="zh-CN" dirty="0">
                <a:cs typeface="Times New Roman" pitchFamily="18" charset="0"/>
              </a:rPr>
              <a:t>}</a:t>
            </a:r>
          </a:p>
          <a:p>
            <a:pPr>
              <a:defRPr/>
            </a:pPr>
            <a:r>
              <a:rPr lang="en-US" altLang="zh-CN" i="1" dirty="0">
                <a:cs typeface="Times New Roman" pitchFamily="18" charset="0"/>
              </a:rPr>
              <a:t>class-1 </a:t>
            </a:r>
            <a:r>
              <a:rPr lang="en-US" altLang="zh-CN" dirty="0">
                <a:cs typeface="Times New Roman" pitchFamily="18" charset="0"/>
              </a:rPr>
              <a:t>is not in BCNF</a:t>
            </a:r>
          </a:p>
          <a:p>
            <a:pPr lvl="1">
              <a:defRPr/>
            </a:pPr>
            <a:r>
              <a:rPr lang="en-US" altLang="zh-CN" i="1" dirty="0">
                <a:cs typeface="Times New Roman" pitchFamily="18" charset="0"/>
              </a:rPr>
              <a:t>building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room_number</a:t>
            </a:r>
            <a:r>
              <a:rPr lang="en-US" altLang="zh-CN" dirty="0" err="1">
                <a:cs typeface="Times New Roman" pitchFamily="18" charset="0"/>
              </a:rPr>
              <a:t>→</a:t>
            </a:r>
            <a:r>
              <a:rPr lang="en-US" altLang="zh-CN" i="1" dirty="0" err="1">
                <a:cs typeface="Times New Roman" pitchFamily="18" charset="0"/>
              </a:rPr>
              <a:t>capacity</a:t>
            </a:r>
            <a:r>
              <a:rPr lang="en-US" altLang="zh-CN" i="1" dirty="0">
                <a:cs typeface="Times New Roman" pitchFamily="18" charset="0"/>
              </a:rPr>
              <a:t>  </a:t>
            </a:r>
            <a:r>
              <a:rPr lang="en-US" altLang="zh-CN" dirty="0">
                <a:cs typeface="Times New Roman" pitchFamily="18" charset="0"/>
              </a:rPr>
              <a:t>holds on </a:t>
            </a:r>
            <a:r>
              <a:rPr lang="en-US" altLang="zh-CN" i="1" dirty="0">
                <a:cs typeface="Times New Roman" pitchFamily="18" charset="0"/>
              </a:rPr>
              <a:t>class-1</a:t>
            </a:r>
            <a:r>
              <a:rPr lang="en-US" altLang="zh-CN" dirty="0">
                <a:cs typeface="Times New Roman" pitchFamily="18" charset="0"/>
              </a:rPr>
              <a:t>, but {</a:t>
            </a:r>
            <a:r>
              <a:rPr lang="en-US" altLang="zh-CN" i="1" dirty="0">
                <a:cs typeface="Times New Roman" pitchFamily="18" charset="0"/>
              </a:rPr>
              <a:t>building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room_number</a:t>
            </a:r>
            <a:r>
              <a:rPr lang="en-US" altLang="zh-CN" dirty="0">
                <a:cs typeface="Times New Roman" pitchFamily="18" charset="0"/>
              </a:rPr>
              <a:t>} is not a </a:t>
            </a:r>
            <a:r>
              <a:rPr lang="en-US" altLang="zh-CN" dirty="0" err="1">
                <a:cs typeface="Times New Roman" pitchFamily="18" charset="0"/>
              </a:rPr>
              <a:t>superkey</a:t>
            </a:r>
            <a:endParaRPr lang="en-US" altLang="zh-CN" dirty="0">
              <a:cs typeface="Times New Roman" pitchFamily="18" charset="0"/>
            </a:endParaRPr>
          </a:p>
          <a:p>
            <a:pPr lvl="1">
              <a:defRPr/>
            </a:pPr>
            <a:r>
              <a:rPr lang="en-US" altLang="zh-CN" dirty="0">
                <a:cs typeface="Times New Roman" pitchFamily="18" charset="0"/>
              </a:rPr>
              <a:t>We replace </a:t>
            </a:r>
            <a:r>
              <a:rPr lang="en-US" altLang="zh-CN" i="1" dirty="0">
                <a:cs typeface="Times New Roman" pitchFamily="18" charset="0"/>
              </a:rPr>
              <a:t>class-1 </a:t>
            </a:r>
            <a:r>
              <a:rPr lang="en-US" altLang="zh-CN" dirty="0">
                <a:cs typeface="Times New Roman" pitchFamily="18" charset="0"/>
              </a:rPr>
              <a:t>by:</a:t>
            </a:r>
          </a:p>
          <a:p>
            <a:pPr lvl="2">
              <a:defRPr/>
            </a:pPr>
            <a:r>
              <a:rPr lang="en-US" altLang="zh-CN" b="1" i="1" dirty="0">
                <a:solidFill>
                  <a:srgbClr val="FF0000"/>
                </a:solidFill>
                <a:cs typeface="Times New Roman" pitchFamily="18" charset="0"/>
              </a:rPr>
              <a:t>classroom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>
                <a:cs typeface="Times New Roman" pitchFamily="18" charset="0"/>
              </a:rPr>
              <a:t>building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room_number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capacity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pPr lvl="2">
              <a:defRPr/>
            </a:pPr>
            <a:r>
              <a:rPr lang="en-US" altLang="zh-CN" b="1" i="1" dirty="0">
                <a:solidFill>
                  <a:srgbClr val="FF0000"/>
                </a:solidFill>
                <a:cs typeface="Times New Roman" pitchFamily="18" charset="0"/>
              </a:rPr>
              <a:t>section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sec_id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semester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year</a:t>
            </a:r>
            <a:r>
              <a:rPr lang="en-US" altLang="zh-CN" dirty="0">
                <a:cs typeface="Times New Roman" pitchFamily="18" charset="0"/>
              </a:rPr>
              <a:t>, </a:t>
            </a:r>
          </a:p>
          <a:p>
            <a:pPr marL="763587" lvl="2" indent="0">
              <a:buFont typeface="Wingdings" pitchFamily="2" charset="2"/>
              <a:buNone/>
              <a:defRPr/>
            </a:pPr>
            <a:r>
              <a:rPr lang="en-US" altLang="zh-CN" i="1" dirty="0">
                <a:cs typeface="Times New Roman" pitchFamily="18" charset="0"/>
              </a:rPr>
              <a:t>                 building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room_number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time_slot_id</a:t>
            </a:r>
            <a:r>
              <a:rPr lang="en-US" altLang="zh-CN" dirty="0">
                <a:cs typeface="Times New Roman" pitchFamily="18" charset="0"/>
              </a:rPr>
              <a:t>)</a:t>
            </a:r>
            <a:endParaRPr lang="en-US" altLang="zh-CN" i="1" dirty="0">
              <a:cs typeface="Times New Roman" pitchFamily="18" charset="0"/>
            </a:endParaRPr>
          </a:p>
          <a:p>
            <a:pPr>
              <a:defRPr/>
            </a:pPr>
            <a:r>
              <a:rPr lang="en-US" altLang="zh-CN" b="1" i="1" dirty="0">
                <a:solidFill>
                  <a:srgbClr val="C00000"/>
                </a:solidFill>
                <a:cs typeface="Times New Roman" pitchFamily="18" charset="0"/>
              </a:rPr>
              <a:t>classroom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and </a:t>
            </a:r>
            <a:r>
              <a:rPr lang="en-US" altLang="zh-CN" b="1" i="1" dirty="0">
                <a:solidFill>
                  <a:srgbClr val="C00000"/>
                </a:solidFill>
                <a:cs typeface="Times New Roman" pitchFamily="18" charset="0"/>
              </a:rPr>
              <a:t>section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are in BCNF</a:t>
            </a:r>
          </a:p>
          <a:p>
            <a:pPr>
              <a:defRPr/>
            </a:pPr>
            <a:r>
              <a:rPr lang="en-US" altLang="zh-CN" b="1" i="1" dirty="0">
                <a:solidFill>
                  <a:srgbClr val="C00000"/>
                </a:solidFill>
                <a:cs typeface="Times New Roman" pitchFamily="18" charset="0"/>
              </a:rPr>
              <a:t>class</a:t>
            </a:r>
            <a:r>
              <a:rPr lang="en-US" altLang="zh-CN" dirty="0">
                <a:cs typeface="Times New Roman" pitchFamily="18" charset="0"/>
              </a:rPr>
              <a:t> is decomposed into </a:t>
            </a:r>
            <a:r>
              <a:rPr lang="en-US" altLang="zh-CN" b="1" i="1" dirty="0">
                <a:solidFill>
                  <a:srgbClr val="C00000"/>
                </a:solidFill>
                <a:cs typeface="Times New Roman" pitchFamily="18" charset="0"/>
              </a:rPr>
              <a:t>course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b="1" i="1" dirty="0">
                <a:solidFill>
                  <a:srgbClr val="C00000"/>
                </a:solidFill>
                <a:cs typeface="Times New Roman" pitchFamily="18" charset="0"/>
              </a:rPr>
              <a:t>classroom</a:t>
            </a:r>
            <a:r>
              <a:rPr lang="en-US" altLang="zh-CN" dirty="0">
                <a:cs typeface="Times New Roman" pitchFamily="18" charset="0"/>
              </a:rPr>
              <a:t>, and </a:t>
            </a:r>
            <a:r>
              <a:rPr lang="en-US" altLang="zh-CN" b="1" i="1" dirty="0">
                <a:solidFill>
                  <a:srgbClr val="C00000"/>
                </a:solidFill>
                <a:cs typeface="Times New Roman" pitchFamily="18" charset="0"/>
              </a:rPr>
              <a:t>section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80D42C-5976-43C9-BD1D-BD30D69D1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79123-6C65-440D-B82F-FF4890315495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96B5B1-415D-4B74-8243-CD108ADC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41B256-E153-45BD-834F-43C72722DD20}"/>
              </a:ext>
            </a:extLst>
          </p:cNvPr>
          <p:cNvSpPr txBox="1"/>
          <p:nvPr/>
        </p:nvSpPr>
        <p:spPr>
          <a:xfrm>
            <a:off x="7000616" y="1461293"/>
            <a:ext cx="4000262" cy="16312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ea typeface="微软雅黑 Light" panose="020B0502040204020203" pitchFamily="34" charset="-122"/>
              </a:rPr>
              <a:t>使用补充算法计算候选键：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L={</a:t>
            </a:r>
            <a:r>
              <a:rPr lang="en-US" altLang="zh-CN" sz="2000" i="1" dirty="0" err="1">
                <a:ea typeface="微软雅黑 Light" panose="020B0502040204020203" pitchFamily="34" charset="-122"/>
                <a:cs typeface="Times New Roman" pitchFamily="18" charset="0"/>
              </a:rPr>
              <a:t>course_id</a:t>
            </a:r>
            <a:r>
              <a:rPr lang="en-US" altLang="zh-CN" sz="2000" dirty="0">
                <a:ea typeface="微软雅黑 Light" panose="020B0502040204020203" pitchFamily="34" charset="-122"/>
                <a:cs typeface="Times New Roman" pitchFamily="18" charset="0"/>
              </a:rPr>
              <a:t>, </a:t>
            </a:r>
            <a:r>
              <a:rPr lang="en-US" altLang="zh-CN" sz="2000" i="1" dirty="0" err="1">
                <a:ea typeface="微软雅黑 Light" panose="020B0502040204020203" pitchFamily="34" charset="-122"/>
                <a:cs typeface="Times New Roman" pitchFamily="18" charset="0"/>
              </a:rPr>
              <a:t>sec_id</a:t>
            </a:r>
            <a:r>
              <a:rPr lang="en-US" altLang="zh-CN" sz="2000" dirty="0">
                <a:ea typeface="微软雅黑 Light" panose="020B0502040204020203" pitchFamily="34" charset="-122"/>
                <a:cs typeface="Times New Roman" pitchFamily="18" charset="0"/>
              </a:rPr>
              <a:t>, </a:t>
            </a:r>
            <a:r>
              <a:rPr lang="en-US" altLang="zh-CN" sz="2000" i="1" dirty="0">
                <a:ea typeface="微软雅黑 Light" panose="020B0502040204020203" pitchFamily="34" charset="-122"/>
                <a:cs typeface="Times New Roman" pitchFamily="18" charset="0"/>
              </a:rPr>
              <a:t>semester</a:t>
            </a:r>
            <a:r>
              <a:rPr lang="en-US" altLang="zh-CN" sz="2000" dirty="0">
                <a:ea typeface="微软雅黑 Light" panose="020B0502040204020203" pitchFamily="34" charset="-122"/>
                <a:cs typeface="Times New Roman" pitchFamily="18" charset="0"/>
              </a:rPr>
              <a:t>, </a:t>
            </a:r>
            <a:r>
              <a:rPr lang="en-US" altLang="zh-CN" sz="2000" i="1" dirty="0">
                <a:ea typeface="微软雅黑 Light" panose="020B0502040204020203" pitchFamily="34" charset="-122"/>
                <a:cs typeface="Times New Roman" pitchFamily="18" charset="0"/>
              </a:rPr>
              <a:t>year</a:t>
            </a:r>
            <a:r>
              <a:rPr lang="en-US" altLang="zh-CN" sz="2000" dirty="0">
                <a:ea typeface="微软雅黑 Light" panose="020B0502040204020203" pitchFamily="34" charset="-122"/>
              </a:rPr>
              <a:t>}</a:t>
            </a: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R={</a:t>
            </a:r>
            <a:r>
              <a:rPr lang="en-US" altLang="zh-CN" sz="2000" dirty="0">
                <a:ea typeface="微软雅黑 Light" panose="020B0502040204020203" pitchFamily="34" charset="-122"/>
                <a:cs typeface="Times New Roman" pitchFamily="18" charset="0"/>
              </a:rPr>
              <a:t>capacity, </a:t>
            </a:r>
            <a:r>
              <a:rPr lang="en-US" altLang="zh-CN" sz="2000" i="1" dirty="0" err="1">
                <a:ea typeface="微软雅黑 Light" panose="020B0502040204020203" pitchFamily="34" charset="-122"/>
                <a:cs typeface="Times New Roman" pitchFamily="18" charset="0"/>
              </a:rPr>
              <a:t>time_slot_id</a:t>
            </a:r>
            <a:r>
              <a:rPr lang="en-US" altLang="zh-CN" sz="2000" dirty="0">
                <a:ea typeface="微软雅黑 Light" panose="020B0502040204020203" pitchFamily="34" charset="-122"/>
              </a:rPr>
              <a:t>}</a:t>
            </a: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LR={</a:t>
            </a:r>
            <a:r>
              <a:rPr lang="en-US" altLang="zh-CN" sz="2000" i="1" dirty="0">
                <a:ea typeface="微软雅黑 Light" panose="020B0502040204020203" pitchFamily="34" charset="-122"/>
                <a:cs typeface="Times New Roman" pitchFamily="18" charset="0"/>
              </a:rPr>
              <a:t>building</a:t>
            </a:r>
            <a:r>
              <a:rPr lang="en-US" altLang="zh-CN" sz="2000" dirty="0">
                <a:ea typeface="微软雅黑 Light" panose="020B0502040204020203" pitchFamily="34" charset="-122"/>
                <a:cs typeface="Times New Roman" pitchFamily="18" charset="0"/>
              </a:rPr>
              <a:t>, </a:t>
            </a:r>
            <a:r>
              <a:rPr lang="en-US" altLang="zh-CN" sz="2000" i="1" dirty="0" err="1">
                <a:ea typeface="微软雅黑 Light" panose="020B0502040204020203" pitchFamily="34" charset="-122"/>
                <a:cs typeface="Times New Roman" pitchFamily="18" charset="0"/>
              </a:rPr>
              <a:t>room_number</a:t>
            </a:r>
            <a:r>
              <a:rPr lang="en-US" altLang="zh-CN" sz="2000" dirty="0">
                <a:ea typeface="微软雅黑 Light" panose="020B0502040204020203" pitchFamily="34" charset="-122"/>
              </a:rPr>
              <a:t>}</a:t>
            </a: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L</a:t>
            </a:r>
            <a:r>
              <a:rPr lang="en-US" altLang="zh-CN" sz="2000" baseline="30000" dirty="0">
                <a:ea typeface="微软雅黑 Light" panose="020B0502040204020203" pitchFamily="34" charset="-122"/>
              </a:rPr>
              <a:t>+</a:t>
            </a:r>
            <a:r>
              <a:rPr lang="en-US" altLang="zh-CN" sz="2000" dirty="0">
                <a:ea typeface="微软雅黑 Light" panose="020B0502040204020203" pitchFamily="34" charset="-122"/>
              </a:rPr>
              <a:t>=R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5929EC-D930-482C-B61C-EA7B4F5352B1}"/>
              </a:ext>
            </a:extLst>
          </p:cNvPr>
          <p:cNvSpPr txBox="1"/>
          <p:nvPr/>
        </p:nvSpPr>
        <p:spPr>
          <a:xfrm>
            <a:off x="7044847" y="4545647"/>
            <a:ext cx="4998741" cy="108952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384175" lvl="1" indent="-384175"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dirty="0" err="1">
                <a:cs typeface="Times New Roman" pitchFamily="18" charset="0"/>
              </a:rPr>
              <a:t>F</a:t>
            </a:r>
            <a:r>
              <a:rPr lang="en-US" altLang="zh-CN" baseline="-25000" dirty="0" err="1">
                <a:cs typeface="Times New Roman" pitchFamily="18" charset="0"/>
              </a:rPr>
              <a:t>classroom</a:t>
            </a:r>
            <a:r>
              <a:rPr lang="en-US" altLang="zh-CN" dirty="0">
                <a:cs typeface="Times New Roman" pitchFamily="18" charset="0"/>
              </a:rPr>
              <a:t>={</a:t>
            </a:r>
            <a:r>
              <a:rPr lang="en-US" altLang="zh-CN" i="1" dirty="0">
                <a:cs typeface="Times New Roman" pitchFamily="18" charset="0"/>
              </a:rPr>
              <a:t>building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room_number</a:t>
            </a:r>
            <a:r>
              <a:rPr lang="en-US" altLang="zh-CN" dirty="0" err="1">
                <a:cs typeface="Times New Roman" pitchFamily="18" charset="0"/>
              </a:rPr>
              <a:t>→</a:t>
            </a:r>
            <a:r>
              <a:rPr lang="en-US" altLang="zh-CN" i="1" dirty="0" err="1">
                <a:cs typeface="Times New Roman" pitchFamily="18" charset="0"/>
              </a:rPr>
              <a:t>capacity</a:t>
            </a:r>
            <a:r>
              <a:rPr lang="en-US" altLang="zh-CN" dirty="0">
                <a:cs typeface="Times New Roman" pitchFamily="18" charset="0"/>
              </a:rPr>
              <a:t>}</a:t>
            </a:r>
          </a:p>
          <a:p>
            <a:pPr marL="384175" lvl="1" indent="-384175"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endParaRPr lang="en-US" altLang="zh-CN" dirty="0">
              <a:cs typeface="Times New Roman" pitchFamily="18" charset="0"/>
            </a:endParaRPr>
          </a:p>
          <a:p>
            <a:pPr marL="384175" lvl="1" indent="-384175"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dirty="0" err="1">
                <a:cs typeface="Times New Roman" pitchFamily="18" charset="0"/>
              </a:rPr>
              <a:t>F</a:t>
            </a:r>
            <a:r>
              <a:rPr lang="en-US" altLang="zh-CN" baseline="-25000" dirty="0" err="1">
                <a:cs typeface="Times New Roman" pitchFamily="18" charset="0"/>
              </a:rPr>
              <a:t>section</a:t>
            </a:r>
            <a:r>
              <a:rPr lang="en-US" altLang="zh-CN" dirty="0">
                <a:cs typeface="Times New Roman" pitchFamily="18" charset="0"/>
              </a:rPr>
              <a:t>={</a:t>
            </a: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sec_id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semester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year</a:t>
            </a:r>
          </a:p>
          <a:p>
            <a:pPr marL="384175" lvl="1" indent="-384175"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                   </a:t>
            </a:r>
            <a:r>
              <a:rPr lang="en-US" altLang="zh-CN" dirty="0">
                <a:cs typeface="Times New Roman" pitchFamily="18" charset="0"/>
              </a:rPr>
              <a:t>→</a:t>
            </a:r>
            <a:r>
              <a:rPr lang="en-US" altLang="zh-CN" i="1" dirty="0">
                <a:cs typeface="Times New Roman" pitchFamily="18" charset="0"/>
              </a:rPr>
              <a:t>building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room_number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time_slot_id</a:t>
            </a:r>
            <a:r>
              <a:rPr lang="en-US" altLang="zh-CN" dirty="0"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5540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4E0D3-1E1B-4DD5-A588-1CB0F4C94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52A295-0B4D-4F5E-A2E3-CBD5D68F1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eaLnBrk="1" hangingPunct="1"/>
            <a:r>
              <a:rPr lang="en-US" altLang="zh-CN" dirty="0"/>
              <a:t>Considering the schema </a:t>
            </a:r>
            <a:r>
              <a:rPr lang="en-US" altLang="zh-CN" i="1" dirty="0"/>
              <a:t>R</a:t>
            </a:r>
            <a:r>
              <a:rPr lang="en-US" altLang="zh-CN" dirty="0"/>
              <a:t>(C, T, H, R, S, G), </a:t>
            </a:r>
          </a:p>
          <a:p>
            <a:pPr marL="285750" indent="-285750" eaLnBrk="1" hangingPunct="1">
              <a:buFont typeface="Wingdings" pitchFamily="2" charset="2"/>
              <a:buNone/>
            </a:pPr>
            <a:r>
              <a:rPr lang="en-US" altLang="zh-CN" dirty="0"/>
              <a:t>   and </a:t>
            </a:r>
            <a:r>
              <a:rPr lang="en-US" altLang="zh-CN" i="1" dirty="0"/>
              <a:t>F</a:t>
            </a:r>
            <a:r>
              <a:rPr lang="en-US" altLang="zh-CN" dirty="0"/>
              <a:t>={CS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G, C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T, TH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R, HR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C, </a:t>
            </a:r>
            <a:r>
              <a:rPr lang="en-US" altLang="zh-CN" dirty="0">
                <a:solidFill>
                  <a:srgbClr val="FF0000"/>
                </a:solidFill>
              </a:rPr>
              <a:t>HS</a:t>
            </a:r>
            <a:r>
              <a:rPr lang="en-US" altLang="zh-CN" dirty="0">
                <a:solidFill>
                  <a:srgbClr val="FF0000"/>
                </a:solidFill>
                <a:sym typeface="Greek Symbols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}</a:t>
            </a:r>
          </a:p>
          <a:p>
            <a:pPr marL="285750" indent="-285750" eaLnBrk="1" hangingPunct="1">
              <a:buFont typeface="Wingdings" pitchFamily="2" charset="2"/>
              <a:buNone/>
            </a:pPr>
            <a:r>
              <a:rPr lang="en-US" altLang="zh-CN" dirty="0"/>
              <a:t>   , give a decomposition of </a:t>
            </a:r>
            <a:r>
              <a:rPr lang="en-US" altLang="zh-CN" i="1" dirty="0"/>
              <a:t>R</a:t>
            </a:r>
            <a:r>
              <a:rPr lang="en-US" altLang="zh-CN" dirty="0"/>
              <a:t> into BCNF </a:t>
            </a:r>
          </a:p>
          <a:p>
            <a:pPr marL="285750" indent="-285750" eaLnBrk="1" hangingPunct="1"/>
            <a:endParaRPr lang="en-US" altLang="zh-CN" dirty="0"/>
          </a:p>
          <a:p>
            <a:pPr marL="285750" indent="-285750" eaLnBrk="1" hangingPunct="1"/>
            <a:r>
              <a:rPr lang="en-US" altLang="zh-CN" dirty="0"/>
              <a:t>Step1. With respect to </a:t>
            </a:r>
            <a:r>
              <a:rPr lang="en-US" altLang="zh-CN" i="1" dirty="0"/>
              <a:t>R</a:t>
            </a:r>
            <a:r>
              <a:rPr lang="en-US" altLang="zh-CN" dirty="0"/>
              <a:t> and </a:t>
            </a:r>
            <a:r>
              <a:rPr lang="en-US" altLang="zh-CN" i="1" dirty="0"/>
              <a:t>F</a:t>
            </a:r>
            <a:r>
              <a:rPr lang="en-US" altLang="zh-CN" dirty="0"/>
              <a:t>,  </a:t>
            </a:r>
            <a:r>
              <a:rPr lang="en-US" altLang="zh-CN" dirty="0">
                <a:solidFill>
                  <a:srgbClr val="FF0000"/>
                </a:solidFill>
              </a:rPr>
              <a:t>the unique candidate key is HS</a:t>
            </a:r>
            <a:r>
              <a:rPr lang="en-US" altLang="zh-CN" dirty="0">
                <a:solidFill>
                  <a:schemeClr val="hlink"/>
                </a:solidFill>
              </a:rPr>
              <a:t>,</a:t>
            </a:r>
            <a:r>
              <a:rPr lang="en-US" altLang="zh-CN" dirty="0"/>
              <a:t> </a:t>
            </a:r>
          </a:p>
          <a:p>
            <a:pPr marL="285750" indent="-285750" eaLnBrk="1" hangingPunct="1">
              <a:buFont typeface="Wingdings" pitchFamily="2" charset="2"/>
              <a:buNone/>
            </a:pPr>
            <a:r>
              <a:rPr lang="en-US" altLang="zh-CN" dirty="0"/>
              <a:t>    and </a:t>
            </a:r>
            <a:r>
              <a:rPr lang="en-US" altLang="zh-CN" i="1" dirty="0"/>
              <a:t>R</a:t>
            </a:r>
            <a:r>
              <a:rPr lang="en-US" altLang="zh-CN" dirty="0"/>
              <a:t> is not in BCNF</a:t>
            </a:r>
          </a:p>
          <a:p>
            <a:pPr marL="285750" indent="-285750" eaLnBrk="1" hangingPunct="1"/>
            <a:r>
              <a:rPr lang="en-US" altLang="zh-CN" dirty="0"/>
              <a:t>Step2. Initially, </a:t>
            </a:r>
            <a:r>
              <a:rPr lang="en-US" altLang="zh-CN" i="1" dirty="0"/>
              <a:t>result</a:t>
            </a:r>
            <a:r>
              <a:rPr lang="en-US" altLang="zh-CN" dirty="0"/>
              <a:t>:= {</a:t>
            </a:r>
            <a:r>
              <a:rPr lang="en-US" altLang="zh-CN" i="1" dirty="0"/>
              <a:t>R</a:t>
            </a:r>
            <a:r>
              <a:rPr lang="en-US" altLang="zh-CN" dirty="0"/>
              <a:t>}={</a:t>
            </a:r>
            <a:r>
              <a:rPr lang="en-US" altLang="zh-CN" i="1" dirty="0"/>
              <a:t>CTHRSG</a:t>
            </a:r>
            <a:r>
              <a:rPr lang="en-US" altLang="zh-CN" dirty="0"/>
              <a:t>}</a:t>
            </a:r>
          </a:p>
          <a:p>
            <a:pPr marL="857250" lvl="1" indent="-285750" eaLnBrk="1" hangingPunct="1"/>
            <a:r>
              <a:rPr lang="en-US" altLang="zh-CN" i="1" dirty="0"/>
              <a:t>R</a:t>
            </a:r>
            <a:r>
              <a:rPr lang="en-US" altLang="zh-CN" dirty="0">
                <a:sym typeface="Greek Symbols" pitchFamily="18" charset="2"/>
              </a:rPr>
              <a:t> is not in BCNF, because there is </a:t>
            </a:r>
            <a:r>
              <a:rPr lang="en-US" altLang="zh-CN" dirty="0">
                <a:solidFill>
                  <a:srgbClr val="2D0EE4"/>
                </a:solidFill>
              </a:rPr>
              <a:t>CS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 in </a:t>
            </a:r>
            <a:r>
              <a:rPr lang="en-US" altLang="zh-CN" i="1" dirty="0"/>
              <a:t>F</a:t>
            </a:r>
            <a:r>
              <a:rPr lang="en-US" altLang="zh-CN" dirty="0"/>
              <a:t>, and CS is not the candidate key of </a:t>
            </a:r>
            <a:r>
              <a:rPr lang="en-US" altLang="zh-CN" i="1" dirty="0"/>
              <a:t>R</a:t>
            </a:r>
            <a:endParaRPr lang="en-US" altLang="zh-CN" dirty="0"/>
          </a:p>
          <a:p>
            <a:pPr marL="857250" lvl="1" indent="-285750" eaLnBrk="1" hangingPunct="1"/>
            <a:r>
              <a:rPr lang="en-US" altLang="zh-CN" i="1" dirty="0"/>
              <a:t>R</a:t>
            </a:r>
            <a:r>
              <a:rPr lang="en-US" altLang="zh-CN" dirty="0"/>
              <a:t>(</a:t>
            </a:r>
            <a:r>
              <a:rPr lang="en-US" altLang="zh-CN" i="1" dirty="0"/>
              <a:t>CTHRS</a:t>
            </a:r>
            <a:r>
              <a:rPr lang="en-US" altLang="zh-CN" i="1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) is decomposed into</a:t>
            </a:r>
            <a:r>
              <a:rPr lang="en-US" altLang="zh-CN" i="1" dirty="0"/>
              <a:t> R</a:t>
            </a:r>
            <a:r>
              <a:rPr lang="en-US" altLang="zh-CN" i="1" baseline="-25000" dirty="0"/>
              <a:t>1</a:t>
            </a:r>
            <a:r>
              <a:rPr lang="en-US" altLang="zh-CN" dirty="0"/>
              <a:t>(</a:t>
            </a:r>
            <a:r>
              <a:rPr lang="en-US" altLang="zh-CN" i="1" dirty="0"/>
              <a:t>CS</a:t>
            </a:r>
            <a:r>
              <a:rPr lang="en-US" altLang="zh-CN" i="1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)</a:t>
            </a:r>
            <a:r>
              <a:rPr lang="en-US" altLang="zh-CN" i="1" dirty="0"/>
              <a:t> </a:t>
            </a:r>
            <a:r>
              <a:rPr lang="en-US" altLang="zh-CN" dirty="0"/>
              <a:t>and</a:t>
            </a:r>
            <a:r>
              <a:rPr lang="en-US" altLang="zh-CN" i="1" dirty="0"/>
              <a:t> R</a:t>
            </a:r>
            <a:r>
              <a:rPr lang="en-US" altLang="zh-CN" i="1" baseline="-25000" dirty="0"/>
              <a:t>2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2D0EE4"/>
                </a:solidFill>
              </a:rPr>
              <a:t>C</a:t>
            </a:r>
            <a:r>
              <a:rPr lang="en-US" altLang="zh-CN" i="1" dirty="0"/>
              <a:t>THR</a:t>
            </a:r>
            <a:r>
              <a:rPr lang="en-US" altLang="zh-CN" i="1" dirty="0">
                <a:solidFill>
                  <a:srgbClr val="2D0EE4"/>
                </a:solidFill>
              </a:rPr>
              <a:t>S</a:t>
            </a:r>
            <a:r>
              <a:rPr lang="en-US" altLang="zh-CN" i="1" dirty="0"/>
              <a:t>)</a:t>
            </a:r>
          </a:p>
          <a:p>
            <a:pPr marL="857250" lvl="1" indent="-285750" eaLnBrk="1" hangingPunct="1"/>
            <a:r>
              <a:rPr lang="en-US" altLang="zh-CN" i="1" dirty="0"/>
              <a:t>R</a:t>
            </a:r>
            <a:r>
              <a:rPr lang="en-US" altLang="zh-CN" i="1" baseline="-25000" dirty="0"/>
              <a:t>1</a:t>
            </a:r>
            <a:r>
              <a:rPr lang="en-US" altLang="zh-CN" dirty="0"/>
              <a:t>(</a:t>
            </a:r>
            <a:r>
              <a:rPr lang="en-US" altLang="zh-CN" i="1" dirty="0"/>
              <a:t>CS</a:t>
            </a:r>
            <a:r>
              <a:rPr lang="en-US" altLang="zh-CN" i="1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)</a:t>
            </a:r>
            <a:r>
              <a:rPr lang="en-US" altLang="zh-CN" i="1" dirty="0"/>
              <a:t> </a:t>
            </a:r>
            <a:r>
              <a:rPr lang="en-US" altLang="zh-CN" dirty="0"/>
              <a:t>is in BCNF, F</a:t>
            </a:r>
            <a:r>
              <a:rPr lang="en-US" altLang="zh-CN" baseline="-25000" dirty="0"/>
              <a:t>1</a:t>
            </a:r>
            <a:r>
              <a:rPr lang="en-US" altLang="zh-CN" dirty="0"/>
              <a:t>= {CS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G}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82BF9C-25A0-4777-ADE0-4CB2F93A7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FD8CA-2BCF-4C0F-8743-AF056686EEE7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E5758A-0540-47C7-9CD1-EC0E2745E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264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C2CC79-F282-4644-990D-C0CFFACB1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633F10-D909-464C-862A-6DF2302C7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eaLnBrk="1" hangingPunct="1"/>
            <a:r>
              <a:rPr lang="en-US" altLang="zh-CN" dirty="0"/>
              <a:t>Step3. With respect to </a:t>
            </a:r>
            <a:r>
              <a:rPr lang="en-US" altLang="zh-CN" b="1" i="1" dirty="0"/>
              <a:t>R</a:t>
            </a:r>
            <a:r>
              <a:rPr lang="en-US" altLang="zh-CN" b="1" i="1" baseline="-25000" dirty="0"/>
              <a:t>2</a:t>
            </a:r>
            <a:r>
              <a:rPr lang="en-US" altLang="zh-CN" dirty="0"/>
              <a:t>(</a:t>
            </a:r>
            <a:r>
              <a:rPr lang="en-US" altLang="zh-CN" i="1" dirty="0"/>
              <a:t>CTHRS)</a:t>
            </a:r>
            <a:endParaRPr lang="en-US" altLang="zh-CN" dirty="0"/>
          </a:p>
          <a:p>
            <a:pPr marL="857250" lvl="1" indent="-285750" eaLnBrk="1" hangingPunct="1"/>
            <a:r>
              <a:rPr kumimoji="0" lang="en-US" altLang="zh-CN" u="sng" dirty="0">
                <a:solidFill>
                  <a:srgbClr val="FF0000"/>
                </a:solidFill>
              </a:rPr>
              <a:t>!the</a:t>
            </a:r>
            <a:r>
              <a:rPr lang="en-US" altLang="zh-CN" b="1" i="1" u="sng" dirty="0">
                <a:solidFill>
                  <a:srgbClr val="FF0000"/>
                </a:solidFill>
              </a:rPr>
              <a:t> </a:t>
            </a:r>
            <a:r>
              <a:rPr lang="en-US" altLang="zh-CN" u="sng" dirty="0">
                <a:solidFill>
                  <a:srgbClr val="FF0000"/>
                </a:solidFill>
              </a:rPr>
              <a:t>restriction of </a:t>
            </a:r>
            <a:r>
              <a:rPr lang="en-US" altLang="zh-CN" b="1" i="1" u="sng" dirty="0">
                <a:solidFill>
                  <a:srgbClr val="FF0000"/>
                </a:solidFill>
              </a:rPr>
              <a:t>F</a:t>
            </a:r>
            <a:r>
              <a:rPr lang="en-US" altLang="zh-CN" u="sng" dirty="0">
                <a:solidFill>
                  <a:srgbClr val="FF0000"/>
                </a:solidFill>
              </a:rPr>
              <a:t> to </a:t>
            </a:r>
            <a:r>
              <a:rPr lang="en-US" altLang="zh-CN" b="1" i="1" dirty="0"/>
              <a:t>R</a:t>
            </a:r>
            <a:r>
              <a:rPr lang="en-US" altLang="zh-CN" b="1" i="1" baseline="-25000" dirty="0"/>
              <a:t>2</a:t>
            </a:r>
            <a:r>
              <a:rPr lang="en-US" altLang="zh-CN" dirty="0"/>
              <a:t>(</a:t>
            </a:r>
            <a:r>
              <a:rPr lang="en-US" altLang="zh-CN" i="1" dirty="0"/>
              <a:t>CTHRS) </a:t>
            </a:r>
            <a:r>
              <a:rPr lang="en-US" altLang="zh-CN" dirty="0"/>
              <a:t>is </a:t>
            </a:r>
          </a:p>
          <a:p>
            <a:pPr marL="857250" lvl="1" indent="-285750" eaLnBrk="1" hangingPunct="1">
              <a:buFont typeface="Wingdings" pitchFamily="2" charset="2"/>
              <a:buNone/>
            </a:pPr>
            <a:r>
              <a:rPr lang="en-US" altLang="zh-CN" b="1" i="1" dirty="0"/>
              <a:t>       F</a:t>
            </a:r>
            <a:r>
              <a:rPr lang="en-US" altLang="zh-CN" baseline="-25000" dirty="0"/>
              <a:t>2</a:t>
            </a:r>
            <a:r>
              <a:rPr lang="en-US" altLang="zh-CN" dirty="0"/>
              <a:t>={C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T, TH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R, HR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C, HS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R}</a:t>
            </a:r>
          </a:p>
          <a:p>
            <a:pPr marL="857250" lvl="1" indent="-285750" eaLnBrk="1" hangingPunct="1"/>
            <a:r>
              <a:rPr lang="en-US" altLang="zh-CN" u="sng" dirty="0">
                <a:solidFill>
                  <a:srgbClr val="FF0000"/>
                </a:solidFill>
              </a:rPr>
              <a:t>!the candidate key is HS</a:t>
            </a:r>
          </a:p>
          <a:p>
            <a:pPr marL="857250" lvl="1" indent="-285750" eaLnBrk="1" hangingPunct="1"/>
            <a:r>
              <a:rPr lang="en-US" altLang="zh-CN" b="1" i="1" dirty="0"/>
              <a:t>R</a:t>
            </a:r>
            <a:r>
              <a:rPr lang="en-US" altLang="zh-CN" b="1" i="1" baseline="-25000" dirty="0"/>
              <a:t>2 </a:t>
            </a:r>
            <a:r>
              <a:rPr lang="en-US" altLang="zh-CN" dirty="0"/>
              <a:t>(</a:t>
            </a:r>
            <a:r>
              <a:rPr lang="en-US" altLang="zh-CN" i="1" dirty="0"/>
              <a:t>C</a:t>
            </a: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i="1" dirty="0"/>
              <a:t>HRS)</a:t>
            </a:r>
            <a:r>
              <a:rPr lang="en-US" altLang="zh-CN" dirty="0">
                <a:sym typeface="Greek Symbols" pitchFamily="18" charset="2"/>
              </a:rPr>
              <a:t> is not in BCNF, because there is </a:t>
            </a:r>
            <a:r>
              <a:rPr lang="en-US" altLang="zh-CN" dirty="0"/>
              <a:t>C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T</a:t>
            </a:r>
            <a:r>
              <a:rPr lang="en-US" altLang="zh-CN" dirty="0"/>
              <a:t> in </a:t>
            </a:r>
            <a:r>
              <a:rPr lang="en-US" altLang="zh-CN" b="1" i="1" dirty="0">
                <a:solidFill>
                  <a:srgbClr val="FF0000"/>
                </a:solidFill>
              </a:rPr>
              <a:t>F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en-US" altLang="zh-CN" dirty="0"/>
              <a:t>, and C is not the candidate key of </a:t>
            </a:r>
            <a:r>
              <a:rPr lang="en-US" altLang="zh-CN" b="1" i="1" dirty="0"/>
              <a:t>R</a:t>
            </a:r>
            <a:r>
              <a:rPr lang="en-US" altLang="zh-CN" b="1" i="1" baseline="-25000" dirty="0"/>
              <a:t>2</a:t>
            </a:r>
          </a:p>
          <a:p>
            <a:pPr marL="857250" lvl="1" indent="-285750" eaLnBrk="1" hangingPunct="1"/>
            <a:r>
              <a:rPr lang="en-US" altLang="zh-CN" b="1" i="1" dirty="0"/>
              <a:t>R</a:t>
            </a:r>
            <a:r>
              <a:rPr lang="en-US" altLang="zh-CN" b="1" i="1" baseline="-25000" dirty="0"/>
              <a:t>2</a:t>
            </a:r>
            <a:r>
              <a:rPr lang="en-US" altLang="zh-CN" dirty="0"/>
              <a:t>(</a:t>
            </a:r>
            <a:r>
              <a:rPr lang="en-US" altLang="zh-CN" i="1" dirty="0"/>
              <a:t>C</a:t>
            </a: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i="1" dirty="0"/>
              <a:t>HRS) </a:t>
            </a:r>
            <a:r>
              <a:rPr lang="en-US" altLang="zh-CN" dirty="0"/>
              <a:t>is decomposed into</a:t>
            </a:r>
            <a:r>
              <a:rPr lang="en-US" altLang="zh-CN" i="1" dirty="0"/>
              <a:t> </a:t>
            </a:r>
            <a:r>
              <a:rPr lang="en-US" altLang="zh-CN" b="1" i="1" dirty="0"/>
              <a:t>R</a:t>
            </a:r>
            <a:r>
              <a:rPr lang="en-US" altLang="zh-CN" b="1" i="1" baseline="-25000" dirty="0"/>
              <a:t>21</a:t>
            </a:r>
            <a:r>
              <a:rPr lang="en-US" altLang="zh-CN" dirty="0"/>
              <a:t>(</a:t>
            </a:r>
            <a:r>
              <a:rPr lang="en-US" altLang="zh-CN" i="1" dirty="0">
                <a:solidFill>
                  <a:srgbClr val="2D0EE4"/>
                </a:solidFill>
              </a:rPr>
              <a:t>C</a:t>
            </a: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dirty="0"/>
              <a:t>)</a:t>
            </a:r>
            <a:r>
              <a:rPr lang="en-US" altLang="zh-CN" i="1" dirty="0"/>
              <a:t> </a:t>
            </a:r>
            <a:r>
              <a:rPr lang="en-US" altLang="zh-CN" dirty="0"/>
              <a:t>and</a:t>
            </a:r>
            <a:r>
              <a:rPr lang="en-US" altLang="zh-CN" i="1" dirty="0"/>
              <a:t> </a:t>
            </a:r>
            <a:r>
              <a:rPr lang="en-US" altLang="zh-CN" b="1" i="1" dirty="0"/>
              <a:t>R</a:t>
            </a:r>
            <a:r>
              <a:rPr lang="en-US" altLang="zh-CN" b="1" i="1" baseline="-25000" dirty="0"/>
              <a:t>22</a:t>
            </a:r>
            <a:r>
              <a:rPr lang="en-US" altLang="zh-CN" dirty="0"/>
              <a:t>(</a:t>
            </a:r>
            <a:r>
              <a:rPr lang="en-US" altLang="zh-CN" i="1" dirty="0"/>
              <a:t>CHRS)</a:t>
            </a:r>
          </a:p>
          <a:p>
            <a:pPr marL="857250" lvl="1" indent="-285750" eaLnBrk="1" hangingPunct="1"/>
            <a:r>
              <a:rPr lang="en-US" altLang="zh-CN" b="1" i="1" dirty="0"/>
              <a:t>R</a:t>
            </a:r>
            <a:r>
              <a:rPr lang="en-US" altLang="zh-CN" b="1" i="1" baseline="-25000" dirty="0"/>
              <a:t>21</a:t>
            </a:r>
            <a:r>
              <a:rPr lang="en-US" altLang="zh-CN" dirty="0"/>
              <a:t>(</a:t>
            </a:r>
            <a:r>
              <a:rPr lang="en-US" altLang="zh-CN" i="1" dirty="0"/>
              <a:t>C</a:t>
            </a: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dirty="0"/>
              <a:t>)</a:t>
            </a:r>
            <a:r>
              <a:rPr lang="en-US" altLang="zh-CN" i="1" dirty="0"/>
              <a:t> </a:t>
            </a:r>
            <a:r>
              <a:rPr lang="en-US" altLang="zh-CN" dirty="0"/>
              <a:t>is in BCNF , F</a:t>
            </a:r>
            <a:r>
              <a:rPr lang="en-US" altLang="zh-CN" baseline="-25000" dirty="0"/>
              <a:t>21</a:t>
            </a:r>
            <a:r>
              <a:rPr lang="en-US" altLang="zh-CN" dirty="0"/>
              <a:t>= {C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T}</a:t>
            </a:r>
          </a:p>
          <a:p>
            <a:pPr marL="857250" lvl="1" indent="-285750" eaLnBrk="1" hangingPunct="1"/>
            <a:endParaRPr lang="en-US" altLang="zh-CN" dirty="0"/>
          </a:p>
          <a:p>
            <a:pPr marL="857250" lvl="1" indent="-285750" eaLnBrk="1" hangingPunct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8ED988-1AB3-40F7-A16E-740243FA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CEFDC-5161-4EF2-A886-05CAC4BDF884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0043B7-7CFA-430B-BAF3-7567DFD7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241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6DC7A-5B5F-4E61-B34B-BFA45DA98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E119EE-8E7E-4728-B508-0E32B45CE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 eaLnBrk="1" hangingPunct="1">
              <a:lnSpc>
                <a:spcPct val="90000"/>
              </a:lnSpc>
            </a:pPr>
            <a:r>
              <a:rPr lang="en-US" altLang="zh-CN" dirty="0"/>
              <a:t>Step4. With respect to </a:t>
            </a:r>
            <a:r>
              <a:rPr lang="en-US" altLang="zh-CN" i="1" dirty="0"/>
              <a:t>R</a:t>
            </a:r>
            <a:r>
              <a:rPr lang="en-US" altLang="zh-CN" i="1" baseline="-25000" dirty="0"/>
              <a:t>22</a:t>
            </a:r>
            <a:r>
              <a:rPr lang="en-US" altLang="zh-CN" dirty="0"/>
              <a:t>(</a:t>
            </a:r>
            <a:r>
              <a:rPr lang="en-US" altLang="zh-CN" i="1" dirty="0"/>
              <a:t>CHRS)</a:t>
            </a:r>
            <a:endParaRPr lang="en-US" altLang="zh-CN" dirty="0"/>
          </a:p>
          <a:p>
            <a:pPr marL="857250" lvl="1" indent="-285750" eaLnBrk="1" hangingPunct="1">
              <a:lnSpc>
                <a:spcPct val="90000"/>
              </a:lnSpc>
            </a:pPr>
            <a:r>
              <a:rPr kumimoji="0" lang="en-US" altLang="zh-CN" u="sng" dirty="0">
                <a:solidFill>
                  <a:srgbClr val="FF0000"/>
                </a:solidFill>
              </a:rPr>
              <a:t>!!the</a:t>
            </a:r>
            <a:r>
              <a:rPr lang="en-US" altLang="zh-CN" u="sng" dirty="0">
                <a:solidFill>
                  <a:srgbClr val="FF0000"/>
                </a:solidFill>
              </a:rPr>
              <a:t> restriction of F to </a:t>
            </a:r>
            <a:r>
              <a:rPr lang="en-US" altLang="zh-CN" dirty="0"/>
              <a:t>R</a:t>
            </a:r>
            <a:r>
              <a:rPr lang="en-US" altLang="zh-CN" baseline="-25000" dirty="0"/>
              <a:t>22</a:t>
            </a:r>
            <a:r>
              <a:rPr lang="en-US" altLang="zh-CN" dirty="0"/>
              <a:t>(CHRS) is </a:t>
            </a:r>
          </a:p>
          <a:p>
            <a:pPr marL="857250" lvl="1" indent="-28575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/>
              <a:t>       F</a:t>
            </a:r>
            <a:r>
              <a:rPr lang="en-US" altLang="zh-CN" baseline="-25000" dirty="0"/>
              <a:t>22</a:t>
            </a:r>
            <a:r>
              <a:rPr lang="en-US" altLang="zh-CN" dirty="0"/>
              <a:t>={HR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C, HS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R, </a:t>
            </a:r>
            <a:r>
              <a:rPr lang="en-US" altLang="zh-CN" dirty="0">
                <a:solidFill>
                  <a:srgbClr val="2D0EE4"/>
                </a:solidFill>
              </a:rPr>
              <a:t>CH </a:t>
            </a:r>
            <a:r>
              <a:rPr lang="en-US" altLang="zh-CN" dirty="0">
                <a:solidFill>
                  <a:srgbClr val="2D0EE4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2D0EE4"/>
                </a:solidFill>
              </a:rPr>
              <a:t> R</a:t>
            </a:r>
            <a:r>
              <a:rPr lang="en-US" altLang="zh-CN" dirty="0"/>
              <a:t>} /* CH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TH, TH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R</a:t>
            </a:r>
          </a:p>
          <a:p>
            <a:pPr marL="857250" lvl="1" indent="-285750" eaLnBrk="1" hangingPunct="1">
              <a:lnSpc>
                <a:spcPct val="90000"/>
              </a:lnSpc>
            </a:pPr>
            <a:r>
              <a:rPr lang="en-US" altLang="zh-CN" u="sng" dirty="0">
                <a:solidFill>
                  <a:srgbClr val="FF0000"/>
                </a:solidFill>
              </a:rPr>
              <a:t>!!the candidate key is HS</a:t>
            </a:r>
          </a:p>
          <a:p>
            <a:pPr marL="857250" lvl="1" indent="-285750" eaLnBrk="1" hangingPunct="1">
              <a:lnSpc>
                <a:spcPct val="90000"/>
              </a:lnSpc>
            </a:pPr>
            <a:r>
              <a:rPr lang="en-US" altLang="zh-CN" dirty="0"/>
              <a:t>R</a:t>
            </a:r>
            <a:r>
              <a:rPr lang="en-US" altLang="zh-CN" baseline="-25000" dirty="0"/>
              <a:t>22</a:t>
            </a:r>
            <a:r>
              <a:rPr lang="en-US" altLang="zh-CN" dirty="0"/>
              <a:t>(CHRS) </a:t>
            </a:r>
            <a:r>
              <a:rPr lang="en-US" altLang="zh-CN" dirty="0">
                <a:sym typeface="Greek Symbols" pitchFamily="18" charset="2"/>
              </a:rPr>
              <a:t>is not in BCNF, because there is HR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 in </a:t>
            </a:r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baseline="-25000" dirty="0">
                <a:solidFill>
                  <a:srgbClr val="FF0000"/>
                </a:solidFill>
              </a:rPr>
              <a:t>22</a:t>
            </a:r>
            <a:r>
              <a:rPr lang="en-US" altLang="zh-CN" dirty="0"/>
              <a:t>, and HR is not candidate key of R</a:t>
            </a:r>
            <a:r>
              <a:rPr lang="en-US" altLang="zh-CN" baseline="-25000" dirty="0"/>
              <a:t>22</a:t>
            </a:r>
          </a:p>
          <a:p>
            <a:pPr marL="857250" lvl="1" indent="-285750" eaLnBrk="1" hangingPunct="1">
              <a:lnSpc>
                <a:spcPct val="90000"/>
              </a:lnSpc>
            </a:pPr>
            <a:r>
              <a:rPr lang="en-US" altLang="zh-CN" dirty="0"/>
              <a:t>R</a:t>
            </a:r>
            <a:r>
              <a:rPr lang="en-US" altLang="zh-CN" baseline="-25000" dirty="0"/>
              <a:t>22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HRS) is decomposed into R</a:t>
            </a:r>
            <a:r>
              <a:rPr lang="en-US" altLang="zh-CN" baseline="-25000" dirty="0"/>
              <a:t>221</a:t>
            </a:r>
            <a:r>
              <a:rPr lang="en-US" altLang="zh-CN" dirty="0"/>
              <a:t>(HR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) and R</a:t>
            </a:r>
            <a:r>
              <a:rPr lang="en-US" altLang="zh-CN" baseline="-25000" dirty="0"/>
              <a:t>222</a:t>
            </a:r>
            <a:r>
              <a:rPr lang="en-US" altLang="zh-CN" dirty="0"/>
              <a:t>(HRS)</a:t>
            </a:r>
          </a:p>
          <a:p>
            <a:pPr marL="857250" lvl="1" indent="-285750" eaLnBrk="1" hangingPunct="1">
              <a:lnSpc>
                <a:spcPct val="90000"/>
              </a:lnSpc>
            </a:pPr>
            <a:r>
              <a:rPr lang="en-US" altLang="zh-CN" dirty="0"/>
              <a:t>R</a:t>
            </a:r>
            <a:r>
              <a:rPr lang="en-US" altLang="zh-CN" baseline="-25000" dirty="0"/>
              <a:t>221</a:t>
            </a:r>
            <a:r>
              <a:rPr lang="en-US" altLang="zh-CN" dirty="0"/>
              <a:t>(HR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) is in BCNF</a:t>
            </a:r>
          </a:p>
          <a:p>
            <a:pPr marL="285750" indent="-285750" eaLnBrk="1" hangingPunct="1">
              <a:lnSpc>
                <a:spcPct val="90000"/>
              </a:lnSpc>
            </a:pPr>
            <a:r>
              <a:rPr lang="en-US" altLang="zh-CN" dirty="0"/>
              <a:t>Step5. With respect to R</a:t>
            </a:r>
            <a:r>
              <a:rPr lang="en-US" altLang="zh-CN" baseline="-25000" dirty="0"/>
              <a:t>222</a:t>
            </a:r>
            <a:r>
              <a:rPr lang="en-US" altLang="zh-CN" dirty="0"/>
              <a:t>(HRS), </a:t>
            </a:r>
          </a:p>
          <a:p>
            <a:pPr marL="857250" lvl="1" indent="-285750" eaLnBrk="1" hangingPunct="1">
              <a:lnSpc>
                <a:spcPct val="90000"/>
              </a:lnSpc>
            </a:pPr>
            <a:r>
              <a:rPr kumimoji="0" lang="en-US" altLang="zh-CN" u="sng" dirty="0">
                <a:solidFill>
                  <a:srgbClr val="FF0000"/>
                </a:solidFill>
              </a:rPr>
              <a:t>the</a:t>
            </a:r>
            <a:r>
              <a:rPr lang="en-US" altLang="zh-CN" u="sng" dirty="0">
                <a:solidFill>
                  <a:srgbClr val="FF0000"/>
                </a:solidFill>
              </a:rPr>
              <a:t> restriction of F to </a:t>
            </a:r>
            <a:r>
              <a:rPr lang="en-US" altLang="zh-CN" dirty="0"/>
              <a:t>R</a:t>
            </a:r>
            <a:r>
              <a:rPr lang="en-US" altLang="zh-CN" baseline="-25000" dirty="0"/>
              <a:t>222</a:t>
            </a:r>
            <a:r>
              <a:rPr lang="en-US" altLang="zh-CN" dirty="0"/>
              <a:t>(HRS) is </a:t>
            </a:r>
          </a:p>
          <a:p>
            <a:pPr marL="857250" lvl="1" indent="-28575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/>
              <a:t>       F</a:t>
            </a:r>
            <a:r>
              <a:rPr lang="en-US" altLang="zh-CN" baseline="-25000" dirty="0"/>
              <a:t>222</a:t>
            </a:r>
            <a:r>
              <a:rPr lang="en-US" altLang="zh-CN" dirty="0"/>
              <a:t>={HS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R}, and the candidate key is HS</a:t>
            </a:r>
            <a:endParaRPr lang="en-US" altLang="zh-CN" baseline="-25000" dirty="0"/>
          </a:p>
          <a:p>
            <a:pPr marL="857250" lvl="1" indent="-285750" eaLnBrk="1" hangingPunct="1">
              <a:lnSpc>
                <a:spcPct val="90000"/>
              </a:lnSpc>
            </a:pPr>
            <a:r>
              <a:rPr lang="en-US" altLang="zh-CN" dirty="0"/>
              <a:t>R</a:t>
            </a:r>
            <a:r>
              <a:rPr lang="en-US" altLang="zh-CN" baseline="-25000" dirty="0"/>
              <a:t>222</a:t>
            </a:r>
            <a:r>
              <a:rPr lang="en-US" altLang="zh-CN" dirty="0"/>
              <a:t>(HRS) is in BCNF</a:t>
            </a:r>
          </a:p>
          <a:p>
            <a:pPr marL="285750" indent="-285750" eaLnBrk="1" hangingPunct="1"/>
            <a:r>
              <a:rPr lang="en-US" altLang="zh-CN" dirty="0"/>
              <a:t>Finally, the BCNF decomposition of </a:t>
            </a:r>
            <a:r>
              <a:rPr lang="en-US" altLang="zh-CN" b="1" i="1" dirty="0"/>
              <a:t>R</a:t>
            </a:r>
            <a:r>
              <a:rPr lang="en-US" altLang="zh-CN" dirty="0"/>
              <a:t>(C, T, H, R, S, G) is</a:t>
            </a:r>
          </a:p>
          <a:p>
            <a:pPr marL="857250" lvl="1" indent="-285750" eaLnBrk="1" hangingPunct="1"/>
            <a:r>
              <a:rPr lang="en-US" altLang="zh-CN" b="1" i="1" dirty="0"/>
              <a:t>R</a:t>
            </a:r>
            <a:r>
              <a:rPr lang="en-US" altLang="zh-CN" b="1" i="1" baseline="-25000" dirty="0"/>
              <a:t>1</a:t>
            </a:r>
            <a:r>
              <a:rPr lang="en-US" altLang="zh-CN" dirty="0"/>
              <a:t>(</a:t>
            </a:r>
            <a:r>
              <a:rPr lang="en-US" altLang="zh-CN" i="1" dirty="0"/>
              <a:t>CS</a:t>
            </a:r>
            <a:r>
              <a:rPr lang="en-US" altLang="zh-CN" i="1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)</a:t>
            </a:r>
            <a:r>
              <a:rPr lang="en-US" altLang="zh-CN" i="1" dirty="0"/>
              <a:t> , </a:t>
            </a:r>
            <a:r>
              <a:rPr lang="en-US" altLang="zh-CN" b="1" i="1" dirty="0"/>
              <a:t>R</a:t>
            </a:r>
            <a:r>
              <a:rPr lang="en-US" altLang="zh-CN" b="1" i="1" baseline="-25000" dirty="0"/>
              <a:t>21</a:t>
            </a:r>
            <a:r>
              <a:rPr lang="en-US" altLang="zh-CN" dirty="0"/>
              <a:t>(</a:t>
            </a:r>
            <a:r>
              <a:rPr lang="en-US" altLang="zh-CN" i="1" dirty="0"/>
              <a:t>C</a:t>
            </a: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dirty="0"/>
              <a:t>)</a:t>
            </a:r>
            <a:r>
              <a:rPr lang="en-US" altLang="zh-CN" i="1" dirty="0"/>
              <a:t> , </a:t>
            </a:r>
            <a:r>
              <a:rPr lang="en-US" altLang="zh-CN" b="1" i="1" dirty="0"/>
              <a:t>R</a:t>
            </a:r>
            <a:r>
              <a:rPr lang="en-US" altLang="zh-CN" b="1" i="1" baseline="-25000" dirty="0"/>
              <a:t>221</a:t>
            </a:r>
            <a:r>
              <a:rPr lang="en-US" altLang="zh-CN" dirty="0"/>
              <a:t>(</a:t>
            </a:r>
            <a:r>
              <a:rPr lang="en-US" altLang="zh-CN" i="1" dirty="0"/>
              <a:t>HR</a:t>
            </a:r>
            <a:r>
              <a:rPr lang="en-US" altLang="zh-CN" i="1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)</a:t>
            </a:r>
            <a:r>
              <a:rPr lang="en-US" altLang="zh-CN" i="1" dirty="0"/>
              <a:t> , </a:t>
            </a:r>
            <a:r>
              <a:rPr lang="en-US" altLang="zh-CN" b="1" i="1" dirty="0"/>
              <a:t>R</a:t>
            </a:r>
            <a:r>
              <a:rPr lang="en-US" altLang="zh-CN" b="1" i="1" baseline="-25000" dirty="0"/>
              <a:t>222</a:t>
            </a:r>
            <a:r>
              <a:rPr lang="en-US" altLang="zh-CN" dirty="0"/>
              <a:t>(</a:t>
            </a:r>
            <a:r>
              <a:rPr lang="en-US" altLang="zh-CN" i="1" dirty="0"/>
              <a:t>HRS)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09F57A-A013-43CA-907D-CA375B32E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DEF31-4239-4666-A5D9-3D5502DBD5B5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97FC91-E6F6-4C17-9B32-A73C718CE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108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F8010B-938A-4D1C-BC9C-53E75670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3NF </a:t>
            </a:r>
            <a:r>
              <a:rPr lang="zh-CN" altLang="en-US" dirty="0"/>
              <a:t>分解：</a:t>
            </a:r>
            <a:r>
              <a:rPr lang="en-US" altLang="zh-CN" dirty="0"/>
              <a:t>Example 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F85A86-4F23-47E2-B7C2-CA44A07D8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dirty="0"/>
              <a:t>Consider schema </a:t>
            </a:r>
            <a:r>
              <a:rPr lang="en-US" altLang="zh-CN" i="1" dirty="0"/>
              <a:t>R</a:t>
            </a:r>
            <a:r>
              <a:rPr lang="en-US" altLang="zh-CN" dirty="0"/>
              <a:t>(X, Y, Z, W), and </a:t>
            </a:r>
            <a:r>
              <a:rPr lang="en-US" altLang="zh-CN" b="1" i="1" dirty="0"/>
              <a:t>F</a:t>
            </a:r>
            <a:r>
              <a:rPr lang="en-US" altLang="zh-CN" dirty="0"/>
              <a:t> = 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Y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XZ, W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XZ} that holds on </a:t>
            </a:r>
            <a:r>
              <a:rPr lang="en-US" altLang="zh-CN" i="1" dirty="0"/>
              <a:t>R</a:t>
            </a:r>
            <a:r>
              <a:rPr lang="en-US" altLang="zh-CN" dirty="0"/>
              <a:t>. Give the lossless, dependency-preserving decomposition of this schema into 3NF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endParaRPr lang="en-US" altLang="zh-CN" dirty="0"/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dirty="0"/>
              <a:t>The solution is as follows: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Step1. </a:t>
            </a:r>
            <a:r>
              <a:rPr lang="zh-CN" altLang="en-US" dirty="0"/>
              <a:t>{</a:t>
            </a:r>
            <a:r>
              <a:rPr lang="en-US" altLang="zh-CN" dirty="0"/>
              <a:t>YW}</a:t>
            </a:r>
            <a:r>
              <a:rPr lang="en-US" altLang="zh-CN" baseline="30000" dirty="0"/>
              <a:t>+</a:t>
            </a:r>
            <a:r>
              <a:rPr lang="en-US" altLang="zh-CN" dirty="0"/>
              <a:t> =</a:t>
            </a:r>
            <a:r>
              <a:rPr lang="en-US" altLang="zh-CN" i="1" dirty="0"/>
              <a:t>R</a:t>
            </a:r>
            <a:r>
              <a:rPr lang="en-US" altLang="zh-CN" dirty="0"/>
              <a:t>,  </a:t>
            </a:r>
            <a:r>
              <a:rPr lang="zh-CN" altLang="en-US" dirty="0"/>
              <a:t>{</a:t>
            </a:r>
            <a:r>
              <a:rPr lang="en-US" altLang="zh-CN" dirty="0"/>
              <a:t>YW} is the unique candidate key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Step2. With respect to F = 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</a:t>
            </a:r>
            <a:r>
              <a:rPr lang="en-US" altLang="zh-CN" dirty="0">
                <a:solidFill>
                  <a:srgbClr val="2D0EE4"/>
                </a:solidFill>
              </a:rPr>
              <a:t>Y</a:t>
            </a:r>
            <a:r>
              <a:rPr lang="en-US" altLang="zh-CN" dirty="0">
                <a:solidFill>
                  <a:srgbClr val="2D0EE4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2D0EE4"/>
                </a:solidFill>
              </a:rPr>
              <a:t>XZ, W</a:t>
            </a:r>
            <a:r>
              <a:rPr lang="en-US" altLang="zh-CN" dirty="0">
                <a:solidFill>
                  <a:srgbClr val="2D0EE4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2D0EE4"/>
                </a:solidFill>
              </a:rPr>
              <a:t>XZ</a:t>
            </a:r>
            <a:r>
              <a:rPr lang="en-US" altLang="zh-CN" dirty="0"/>
              <a:t>}, </a:t>
            </a:r>
            <a:endParaRPr kumimoji="0" lang="zh-CN" altLang="en-US" dirty="0"/>
          </a:p>
          <a:p>
            <a:pPr lvl="1" eaLnBrk="1" hangingPunct="1">
              <a:lnSpc>
                <a:spcPct val="120000"/>
              </a:lnSpc>
            </a:pPr>
            <a:r>
              <a:rPr kumimoji="0" lang="en-US" altLang="zh-CN" dirty="0"/>
              <a:t>considering X in </a:t>
            </a:r>
            <a:r>
              <a:rPr lang="en-US" altLang="zh-CN" dirty="0"/>
              <a:t>Y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dirty="0"/>
              <a:t>Z and Z in W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</a:t>
            </a:r>
            <a:r>
              <a:rPr lang="en-US" altLang="zh-CN" dirty="0">
                <a:solidFill>
                  <a:srgbClr val="FF0000"/>
                </a:solidFill>
              </a:rPr>
              <a:t>Z</a:t>
            </a:r>
            <a:r>
              <a:rPr lang="en-US" altLang="zh-CN" dirty="0"/>
              <a:t>, 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dirty="0"/>
              <a:t>  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Z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W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dirty="0"/>
              <a:t>} implies </a:t>
            </a:r>
            <a:r>
              <a:rPr lang="en-US" altLang="zh-CN" b="1" i="1" dirty="0"/>
              <a:t>F</a:t>
            </a:r>
            <a:r>
              <a:rPr lang="en-US" altLang="zh-CN" dirty="0"/>
              <a:t>, so </a:t>
            </a:r>
            <a:r>
              <a:rPr kumimoji="0" lang="en-US" altLang="zh-CN" dirty="0"/>
              <a:t>X in </a:t>
            </a:r>
            <a:r>
              <a:rPr lang="en-US" altLang="zh-CN" dirty="0"/>
              <a:t>Y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dirty="0"/>
              <a:t>Z and Z in W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</a:t>
            </a:r>
            <a:r>
              <a:rPr lang="en-US" altLang="zh-CN" dirty="0">
                <a:solidFill>
                  <a:srgbClr val="FF0000"/>
                </a:solidFill>
              </a:rPr>
              <a:t>Z</a:t>
            </a:r>
            <a:r>
              <a:rPr lang="en-US" altLang="zh-CN" dirty="0"/>
              <a:t> are all extraneous attributes, and one of </a:t>
            </a:r>
            <a:r>
              <a:rPr lang="en-US" altLang="zh-CN" b="1" i="1" dirty="0">
                <a:solidFill>
                  <a:srgbClr val="2D0EE4"/>
                </a:solidFill>
                <a:sym typeface="Greek Symbols" pitchFamily="18" charset="2"/>
              </a:rPr>
              <a:t>canonical covers</a:t>
            </a:r>
            <a:r>
              <a:rPr lang="en-US" altLang="zh-CN" i="1" dirty="0">
                <a:solidFill>
                  <a:srgbClr val="2D0EE4"/>
                </a:solidFill>
                <a:sym typeface="Greek Symbols" pitchFamily="18" charset="2"/>
              </a:rPr>
              <a:t> </a:t>
            </a:r>
            <a:r>
              <a:rPr lang="en-US" altLang="zh-CN" dirty="0">
                <a:sym typeface="Greek Symbols" pitchFamily="18" charset="2"/>
              </a:rPr>
              <a:t>for </a:t>
            </a:r>
            <a:r>
              <a:rPr lang="en-US" altLang="zh-CN" b="1" i="1" dirty="0">
                <a:sym typeface="Greek Symbols" pitchFamily="18" charset="2"/>
              </a:rPr>
              <a:t>F</a:t>
            </a:r>
            <a:r>
              <a:rPr lang="en-US" altLang="zh-CN" dirty="0">
                <a:sym typeface="Greek Symbols" pitchFamily="18" charset="2"/>
              </a:rPr>
              <a:t> is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dirty="0">
                <a:sym typeface="Greek Symbols" pitchFamily="18" charset="2"/>
              </a:rPr>
              <a:t>       F</a:t>
            </a:r>
            <a:r>
              <a:rPr lang="en-US" altLang="zh-CN" baseline="-25000" dirty="0">
                <a:sym typeface="Greek Symbols" pitchFamily="18" charset="2"/>
              </a:rPr>
              <a:t>c</a:t>
            </a:r>
            <a:r>
              <a:rPr lang="en-US" altLang="zh-CN" dirty="0">
                <a:sym typeface="Greek Symbols" pitchFamily="18" charset="2"/>
              </a:rPr>
              <a:t> = </a:t>
            </a:r>
            <a:r>
              <a:rPr lang="en-US" altLang="zh-CN" dirty="0"/>
              <a:t>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Z, </a:t>
            </a:r>
            <a:r>
              <a:rPr lang="en-US" altLang="zh-CN" dirty="0">
                <a:solidFill>
                  <a:srgbClr val="C00000"/>
                </a:solidFill>
              </a:rPr>
              <a:t>W</a:t>
            </a:r>
            <a:r>
              <a:rPr lang="en-US" altLang="zh-CN" dirty="0">
                <a:solidFill>
                  <a:srgbClr val="C0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C00000"/>
                </a:solidFill>
              </a:rPr>
              <a:t>X</a:t>
            </a:r>
            <a:r>
              <a:rPr lang="en-US" altLang="zh-CN" dirty="0"/>
              <a:t>}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E31D67-22BF-466B-9500-B4E09773E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3FE7-B5CC-48E4-8E1E-09258C3EC134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B0D972-58CE-4A1D-9A9E-DF4D303EF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0D9869-7142-4EB7-A0D1-BB5EF97AC477}"/>
              </a:ext>
            </a:extLst>
          </p:cNvPr>
          <p:cNvSpPr txBox="1"/>
          <p:nvPr/>
        </p:nvSpPr>
        <p:spPr>
          <a:xfrm>
            <a:off x="7528197" y="2413337"/>
            <a:ext cx="3262432" cy="101566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ea typeface="微软雅黑 Light" panose="020B0502040204020203" pitchFamily="34" charset="-122"/>
              </a:rPr>
              <a:t>使用补充算法计算候选键：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L={</a:t>
            </a:r>
            <a:r>
              <a:rPr lang="en-US" altLang="zh-CN" sz="2000" dirty="0">
                <a:ea typeface="微软雅黑 Light" panose="020B0502040204020203" pitchFamily="34" charset="-122"/>
                <a:cs typeface="Times New Roman" pitchFamily="18" charset="0"/>
              </a:rPr>
              <a:t>Y, W</a:t>
            </a:r>
            <a:r>
              <a:rPr lang="en-US" altLang="zh-CN" sz="2000" dirty="0">
                <a:ea typeface="微软雅黑 Light" panose="020B0502040204020203" pitchFamily="34" charset="-122"/>
              </a:rPr>
              <a:t>}</a:t>
            </a: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R={X, Z}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E40FA3-BF2E-472D-9231-7A8ABA07FE16}"/>
              </a:ext>
            </a:extLst>
          </p:cNvPr>
          <p:cNvSpPr txBox="1"/>
          <p:nvPr/>
        </p:nvSpPr>
        <p:spPr>
          <a:xfrm>
            <a:off x="7140759" y="4973028"/>
            <a:ext cx="4102405" cy="16927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 = {X</a:t>
            </a:r>
            <a:r>
              <a:rPr lang="en-US" altLang="zh-CN" sz="2400" dirty="0">
                <a:sym typeface="Symbol" pitchFamily="18" charset="2"/>
              </a:rPr>
              <a:t></a:t>
            </a:r>
            <a:r>
              <a:rPr lang="en-US" altLang="zh-CN" sz="2400" dirty="0"/>
              <a:t>Z, Z</a:t>
            </a:r>
            <a:r>
              <a:rPr lang="en-US" altLang="zh-CN" sz="2400" dirty="0">
                <a:sym typeface="Symbol" pitchFamily="18" charset="2"/>
              </a:rPr>
              <a:t></a:t>
            </a:r>
            <a:r>
              <a:rPr lang="en-US" altLang="zh-CN" sz="2400" dirty="0"/>
              <a:t>X, </a:t>
            </a:r>
            <a:r>
              <a:rPr lang="en-US" altLang="zh-CN" sz="2400" dirty="0">
                <a:solidFill>
                  <a:srgbClr val="2D0EE4"/>
                </a:solidFill>
              </a:rPr>
              <a:t>Y</a:t>
            </a:r>
            <a:r>
              <a:rPr lang="en-US" altLang="zh-CN" sz="2400" dirty="0">
                <a:solidFill>
                  <a:srgbClr val="2D0EE4"/>
                </a:solidFill>
                <a:sym typeface="Symbol" pitchFamily="18" charset="2"/>
              </a:rPr>
              <a:t></a:t>
            </a:r>
            <a:r>
              <a:rPr lang="en-US" altLang="zh-CN" sz="2400" dirty="0">
                <a:solidFill>
                  <a:srgbClr val="2D0EE4"/>
                </a:solidFill>
              </a:rPr>
              <a:t>XZ, W</a:t>
            </a:r>
            <a:r>
              <a:rPr lang="en-US" altLang="zh-CN" sz="2400" dirty="0">
                <a:solidFill>
                  <a:srgbClr val="2D0EE4"/>
                </a:solidFill>
                <a:sym typeface="Symbol" pitchFamily="18" charset="2"/>
              </a:rPr>
              <a:t></a:t>
            </a:r>
            <a:r>
              <a:rPr lang="en-US" altLang="zh-CN" sz="2400" dirty="0">
                <a:solidFill>
                  <a:srgbClr val="2D0EE4"/>
                </a:solidFill>
              </a:rPr>
              <a:t>XZ</a:t>
            </a:r>
            <a:r>
              <a:rPr lang="en-US" altLang="zh-CN" sz="2400" dirty="0"/>
              <a:t>}</a:t>
            </a:r>
          </a:p>
          <a:p>
            <a:r>
              <a:rPr lang="en-US" altLang="zh-CN" sz="2400" dirty="0"/>
              <a:t>   = { </a:t>
            </a:r>
            <a:r>
              <a:rPr lang="en-US" altLang="zh-CN" sz="2400" dirty="0">
                <a:solidFill>
                  <a:srgbClr val="C00000"/>
                </a:solidFill>
              </a:rPr>
              <a:t>X</a:t>
            </a:r>
            <a:r>
              <a:rPr lang="en-US" altLang="zh-CN" sz="2400" dirty="0">
                <a:solidFill>
                  <a:srgbClr val="C00000"/>
                </a:solidFill>
                <a:sym typeface="Symbol" pitchFamily="18" charset="2"/>
              </a:rPr>
              <a:t></a:t>
            </a:r>
            <a:r>
              <a:rPr lang="en-US" altLang="zh-CN" sz="2400" dirty="0">
                <a:solidFill>
                  <a:srgbClr val="C00000"/>
                </a:solidFill>
              </a:rPr>
              <a:t>Z</a:t>
            </a:r>
            <a:r>
              <a:rPr lang="en-US" altLang="zh-CN" sz="2400" dirty="0"/>
              <a:t>,  </a:t>
            </a:r>
            <a:r>
              <a:rPr lang="en-US" altLang="zh-CN" sz="2400" dirty="0">
                <a:solidFill>
                  <a:srgbClr val="FF0000"/>
                </a:solidFill>
              </a:rPr>
              <a:t>Z</a:t>
            </a:r>
            <a:r>
              <a:rPr lang="en-US" altLang="zh-CN" sz="2400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sz="2400" dirty="0">
                <a:solidFill>
                  <a:srgbClr val="FF0000"/>
                </a:solidFill>
              </a:rPr>
              <a:t>X</a:t>
            </a:r>
            <a:r>
              <a:rPr lang="en-US" altLang="zh-CN" sz="2400" dirty="0"/>
              <a:t>, </a:t>
            </a:r>
          </a:p>
          <a:p>
            <a:r>
              <a:rPr lang="en-US" altLang="zh-CN" sz="2400" dirty="0"/>
              <a:t>         </a:t>
            </a:r>
            <a:r>
              <a:rPr lang="en-US" altLang="zh-CN" sz="2800" b="1" u="sng" dirty="0">
                <a:solidFill>
                  <a:srgbClr val="FF0000"/>
                </a:solidFill>
              </a:rPr>
              <a:t>Y</a:t>
            </a:r>
            <a:r>
              <a:rPr lang="en-US" altLang="zh-CN" sz="2800" b="1" u="sng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sz="2800" b="1" u="sng" dirty="0">
                <a:solidFill>
                  <a:srgbClr val="FF0000"/>
                </a:solidFill>
              </a:rPr>
              <a:t>X</a:t>
            </a:r>
            <a:r>
              <a:rPr lang="en-US" altLang="zh-CN" sz="2400" dirty="0"/>
              <a:t>,   </a:t>
            </a:r>
            <a:r>
              <a:rPr lang="en-US" altLang="zh-CN" sz="2400" dirty="0">
                <a:solidFill>
                  <a:srgbClr val="FF0000"/>
                </a:solidFill>
              </a:rPr>
              <a:t>Y</a:t>
            </a:r>
            <a:r>
              <a:rPr lang="en-US" altLang="zh-CN" sz="2400" dirty="0">
                <a:solidFill>
                  <a:srgbClr val="FF0000"/>
                </a:solidFill>
                <a:sym typeface="Symbol" pitchFamily="18" charset="2"/>
              </a:rPr>
              <a:t>Z</a:t>
            </a:r>
            <a:r>
              <a:rPr lang="en-US" altLang="zh-CN" sz="2400" dirty="0">
                <a:sym typeface="Symbol" pitchFamily="18" charset="2"/>
              </a:rPr>
              <a:t>, </a:t>
            </a:r>
            <a:endParaRPr lang="en-US" altLang="zh-CN" sz="2400" dirty="0"/>
          </a:p>
          <a:p>
            <a:r>
              <a:rPr lang="en-US" altLang="zh-CN" sz="2400" dirty="0"/>
              <a:t>         </a:t>
            </a:r>
            <a:r>
              <a:rPr lang="en-US" altLang="zh-CN" sz="2400" dirty="0">
                <a:solidFill>
                  <a:srgbClr val="C00000"/>
                </a:solidFill>
              </a:rPr>
              <a:t>W</a:t>
            </a:r>
            <a:r>
              <a:rPr lang="en-US" altLang="zh-CN" sz="2400" dirty="0">
                <a:solidFill>
                  <a:srgbClr val="C00000"/>
                </a:solidFill>
                <a:sym typeface="Symbol" pitchFamily="18" charset="2"/>
              </a:rPr>
              <a:t>X</a:t>
            </a:r>
            <a:r>
              <a:rPr lang="en-US" altLang="zh-CN" sz="2400" dirty="0"/>
              <a:t>, </a:t>
            </a:r>
            <a:r>
              <a:rPr lang="en-US" altLang="zh-CN" sz="2800" b="1" u="sng" dirty="0">
                <a:solidFill>
                  <a:srgbClr val="C00000"/>
                </a:solidFill>
              </a:rPr>
              <a:t>W</a:t>
            </a:r>
            <a:r>
              <a:rPr lang="en-US" altLang="zh-CN" sz="2800" b="1" u="sng" dirty="0">
                <a:solidFill>
                  <a:srgbClr val="C00000"/>
                </a:solidFill>
                <a:sym typeface="Symbol" pitchFamily="18" charset="2"/>
              </a:rPr>
              <a:t></a:t>
            </a:r>
            <a:r>
              <a:rPr lang="en-US" altLang="zh-CN" sz="2800" b="1" u="sng" dirty="0">
                <a:solidFill>
                  <a:srgbClr val="C00000"/>
                </a:solidFill>
              </a:rPr>
              <a:t>Z</a:t>
            </a:r>
            <a:r>
              <a:rPr lang="en-US" altLang="zh-CN" sz="2400" dirty="0"/>
              <a:t>}</a:t>
            </a:r>
            <a:endParaRPr lang="zh-CN" altLang="en-US" sz="2400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BF21215-5B6A-4FC2-8C20-D446D67225AA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805265" y="5477070"/>
            <a:ext cx="2335494" cy="3423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893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C5CDF-7D59-405D-9B3B-7F7DFB41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B08997-2C42-4304-BA14-880CBF116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eaLnBrk="1" hangingPunct="1">
              <a:lnSpc>
                <a:spcPct val="120000"/>
              </a:lnSpc>
            </a:pPr>
            <a:r>
              <a:rPr lang="en-US" altLang="zh-CN" dirty="0"/>
              <a:t>the other </a:t>
            </a:r>
            <a:r>
              <a:rPr lang="en-US" altLang="zh-CN" b="1" i="1" dirty="0">
                <a:solidFill>
                  <a:srgbClr val="2D0EE4"/>
                </a:solidFill>
                <a:sym typeface="Greek Symbols" pitchFamily="18" charset="2"/>
              </a:rPr>
              <a:t>canonical covers</a:t>
            </a:r>
            <a:r>
              <a:rPr lang="en-US" altLang="zh-CN" i="1" dirty="0">
                <a:solidFill>
                  <a:srgbClr val="2D0EE4"/>
                </a:solidFill>
                <a:sym typeface="Greek Symbols" pitchFamily="18" charset="2"/>
              </a:rPr>
              <a:t> </a:t>
            </a:r>
            <a:r>
              <a:rPr lang="en-US" altLang="zh-CN" dirty="0">
                <a:sym typeface="Greek Symbols" pitchFamily="18" charset="2"/>
              </a:rPr>
              <a:t>for </a:t>
            </a:r>
            <a:r>
              <a:rPr lang="en-US" altLang="zh-CN" b="1" i="1" dirty="0">
                <a:sym typeface="Greek Symbols" pitchFamily="18" charset="2"/>
              </a:rPr>
              <a:t>F</a:t>
            </a:r>
            <a:r>
              <a:rPr lang="en-US" altLang="zh-CN" dirty="0">
                <a:sym typeface="Greek Symbols" pitchFamily="18" charset="2"/>
              </a:rPr>
              <a:t> are</a:t>
            </a:r>
          </a:p>
          <a:p>
            <a:pPr lvl="1">
              <a:lnSpc>
                <a:spcPct val="120000"/>
              </a:lnSpc>
              <a:buNone/>
            </a:pPr>
            <a:r>
              <a:rPr lang="en-US" altLang="zh-CN" dirty="0">
                <a:sym typeface="Greek Symbols" pitchFamily="18" charset="2"/>
              </a:rPr>
              <a:t>       F</a:t>
            </a:r>
            <a:r>
              <a:rPr lang="en-US" altLang="zh-CN" baseline="-25000" dirty="0">
                <a:sym typeface="Greek Symbols" pitchFamily="18" charset="2"/>
              </a:rPr>
              <a:t>c</a:t>
            </a:r>
            <a:r>
              <a:rPr lang="en-US" altLang="zh-CN" dirty="0">
                <a:sym typeface="Greek Symbols" pitchFamily="18" charset="2"/>
              </a:rPr>
              <a:t> = </a:t>
            </a:r>
            <a:r>
              <a:rPr lang="en-US" altLang="zh-CN" dirty="0"/>
              <a:t>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X, </a:t>
            </a:r>
            <a:r>
              <a:rPr lang="en-US" altLang="zh-CN" dirty="0">
                <a:solidFill>
                  <a:srgbClr val="C00000"/>
                </a:solidFill>
              </a:rPr>
              <a:t>W</a:t>
            </a:r>
            <a:r>
              <a:rPr lang="en-US" altLang="zh-CN" dirty="0">
                <a:solidFill>
                  <a:srgbClr val="C0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C00000"/>
                </a:solidFill>
              </a:rPr>
              <a:t>Z</a:t>
            </a:r>
            <a:r>
              <a:rPr lang="en-US" altLang="zh-CN" dirty="0"/>
              <a:t>}, or</a:t>
            </a:r>
          </a:p>
          <a:p>
            <a:pPr lvl="1">
              <a:lnSpc>
                <a:spcPct val="120000"/>
              </a:lnSpc>
              <a:buNone/>
            </a:pPr>
            <a:r>
              <a:rPr lang="en-US" altLang="zh-CN" dirty="0">
                <a:sym typeface="Greek Symbols" pitchFamily="18" charset="2"/>
              </a:rPr>
              <a:t>       F</a:t>
            </a:r>
            <a:r>
              <a:rPr lang="en-US" altLang="zh-CN" baseline="-25000" dirty="0">
                <a:sym typeface="Greek Symbols" pitchFamily="18" charset="2"/>
              </a:rPr>
              <a:t>c</a:t>
            </a:r>
            <a:r>
              <a:rPr lang="en-US" altLang="zh-CN" dirty="0">
                <a:sym typeface="Greek Symbols" pitchFamily="18" charset="2"/>
              </a:rPr>
              <a:t> = </a:t>
            </a:r>
            <a:r>
              <a:rPr lang="en-US" altLang="zh-CN" dirty="0"/>
              <a:t>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Y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W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X}, or 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dirty="0"/>
              <a:t>       </a:t>
            </a:r>
            <a:r>
              <a:rPr lang="en-US" altLang="zh-CN" dirty="0">
                <a:sym typeface="Greek Symbols" pitchFamily="18" charset="2"/>
              </a:rPr>
              <a:t>F</a:t>
            </a:r>
            <a:r>
              <a:rPr lang="en-US" altLang="zh-CN" baseline="-25000" dirty="0">
                <a:sym typeface="Greek Symbols" pitchFamily="18" charset="2"/>
              </a:rPr>
              <a:t>c</a:t>
            </a:r>
            <a:r>
              <a:rPr lang="en-US" altLang="zh-CN" dirty="0">
                <a:sym typeface="Greek Symbols" pitchFamily="18" charset="2"/>
              </a:rPr>
              <a:t> = </a:t>
            </a:r>
            <a:r>
              <a:rPr lang="en-US" altLang="zh-CN" dirty="0"/>
              <a:t>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Y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W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Z} </a:t>
            </a:r>
          </a:p>
          <a:p>
            <a:pPr eaLnBrk="1" hangingPunct="1">
              <a:lnSpc>
                <a:spcPct val="120000"/>
              </a:lnSpc>
            </a:pP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Step3. As far as </a:t>
            </a:r>
            <a:r>
              <a:rPr lang="en-US" altLang="zh-CN" dirty="0">
                <a:sym typeface="Greek Symbols" pitchFamily="18" charset="2"/>
              </a:rPr>
              <a:t>F</a:t>
            </a:r>
            <a:r>
              <a:rPr lang="en-US" altLang="zh-CN" baseline="-25000" dirty="0">
                <a:sym typeface="Greek Symbols" pitchFamily="18" charset="2"/>
              </a:rPr>
              <a:t>c</a:t>
            </a:r>
            <a:r>
              <a:rPr lang="en-US" altLang="zh-CN" dirty="0">
                <a:sym typeface="Greek Symbols" pitchFamily="18" charset="2"/>
              </a:rPr>
              <a:t> = </a:t>
            </a:r>
            <a:r>
              <a:rPr lang="en-US" altLang="zh-CN" dirty="0"/>
              <a:t>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Z, W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dirty="0"/>
              <a:t>} is concerned, </a:t>
            </a:r>
            <a:endParaRPr kumimoji="0" lang="zh-CN" altLang="en-US" dirty="0"/>
          </a:p>
          <a:p>
            <a:pPr lvl="1" eaLnBrk="1" hangingPunct="1">
              <a:lnSpc>
                <a:spcPct val="120000"/>
              </a:lnSpc>
            </a:pPr>
            <a:r>
              <a:rPr kumimoji="0" lang="en-US" altLang="zh-CN" dirty="0"/>
              <a:t>on the basis of 3NF decomposition algorithm, the subschema responding to each functional dependency in </a:t>
            </a:r>
            <a:r>
              <a:rPr lang="en-US" altLang="zh-CN" dirty="0"/>
              <a:t> </a:t>
            </a:r>
            <a:r>
              <a:rPr lang="en-US" altLang="zh-CN" dirty="0">
                <a:sym typeface="Greek Symbols" pitchFamily="18" charset="2"/>
              </a:rPr>
              <a:t>F</a:t>
            </a:r>
            <a:r>
              <a:rPr lang="en-US" altLang="zh-CN" baseline="-25000" dirty="0">
                <a:sym typeface="Greek Symbols" pitchFamily="18" charset="2"/>
              </a:rPr>
              <a:t>c </a:t>
            </a:r>
            <a:r>
              <a:rPr kumimoji="0" lang="en-US" altLang="zh-CN" dirty="0"/>
              <a:t>are 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kumimoji="0" lang="en-US" altLang="zh-CN" dirty="0"/>
              <a:t>         R</a:t>
            </a:r>
            <a:r>
              <a:rPr kumimoji="0" lang="en-US" altLang="zh-CN" baseline="-25000" dirty="0"/>
              <a:t>1</a:t>
            </a:r>
            <a:r>
              <a:rPr kumimoji="0" lang="en-US" altLang="zh-CN" dirty="0"/>
              <a:t>={</a:t>
            </a:r>
            <a:r>
              <a:rPr kumimoji="0" lang="en-US" altLang="zh-CN" dirty="0">
                <a:solidFill>
                  <a:srgbClr val="FF0000"/>
                </a:solidFill>
              </a:rPr>
              <a:t>XZ</a:t>
            </a:r>
            <a:r>
              <a:rPr kumimoji="0" lang="en-US" altLang="zh-CN" dirty="0"/>
              <a:t>}，R</a:t>
            </a:r>
            <a:r>
              <a:rPr kumimoji="0" lang="en-US" altLang="zh-CN" baseline="-25000" dirty="0"/>
              <a:t>2</a:t>
            </a:r>
            <a:r>
              <a:rPr kumimoji="0" lang="en-US" altLang="zh-CN" dirty="0"/>
              <a:t>={</a:t>
            </a:r>
            <a:r>
              <a:rPr kumimoji="0" lang="en-US" altLang="zh-CN" dirty="0">
                <a:solidFill>
                  <a:srgbClr val="FF0000"/>
                </a:solidFill>
              </a:rPr>
              <a:t>YZ</a:t>
            </a:r>
            <a:r>
              <a:rPr kumimoji="0" lang="en-US" altLang="zh-CN" dirty="0"/>
              <a:t>}, R</a:t>
            </a:r>
            <a:r>
              <a:rPr kumimoji="0" lang="en-US" altLang="zh-CN" baseline="-25000" dirty="0"/>
              <a:t>3</a:t>
            </a:r>
            <a:r>
              <a:rPr kumimoji="0" lang="en-US" altLang="zh-CN" dirty="0"/>
              <a:t>={</a:t>
            </a:r>
            <a:r>
              <a:rPr kumimoji="0" lang="en-US" altLang="zh-CN" dirty="0">
                <a:solidFill>
                  <a:srgbClr val="FF0000"/>
                </a:solidFill>
              </a:rPr>
              <a:t>XW</a:t>
            </a:r>
            <a:r>
              <a:rPr kumimoji="0" lang="en-US" altLang="zh-CN" dirty="0"/>
              <a:t>}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dirty="0"/>
              <a:t>for the candidate key {YW}, </a:t>
            </a:r>
            <a:r>
              <a:rPr kumimoji="0" lang="en-US" altLang="zh-CN" dirty="0"/>
              <a:t>R</a:t>
            </a:r>
            <a:r>
              <a:rPr kumimoji="0" lang="en-US" altLang="zh-CN" baseline="-25000" dirty="0"/>
              <a:t>4</a:t>
            </a:r>
            <a:r>
              <a:rPr lang="en-US" altLang="zh-CN" dirty="0"/>
              <a:t>={YW}is generated, so </a:t>
            </a:r>
            <a:r>
              <a:rPr lang="en-US" altLang="zh-CN" b="1" i="1" dirty="0">
                <a:solidFill>
                  <a:srgbClr val="2D0EE4"/>
                </a:solidFill>
              </a:rPr>
              <a:t>one of</a:t>
            </a:r>
            <a:r>
              <a:rPr lang="en-US" altLang="zh-CN" dirty="0">
                <a:solidFill>
                  <a:srgbClr val="2D0EE4"/>
                </a:solidFill>
              </a:rPr>
              <a:t> </a:t>
            </a:r>
            <a:r>
              <a:rPr lang="en-US" altLang="zh-CN" dirty="0"/>
              <a:t>the 3NF decomposition is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dirty="0"/>
              <a:t>                         { </a:t>
            </a:r>
            <a:r>
              <a:rPr kumimoji="0" lang="en-US" altLang="zh-CN" dirty="0"/>
              <a:t>XZ</a:t>
            </a:r>
            <a:r>
              <a:rPr lang="en-US" altLang="zh-CN" dirty="0"/>
              <a:t>，</a:t>
            </a:r>
            <a:r>
              <a:rPr kumimoji="0" lang="en-US" altLang="zh-CN" dirty="0">
                <a:solidFill>
                  <a:srgbClr val="FF0000"/>
                </a:solidFill>
              </a:rPr>
              <a:t>YZ</a:t>
            </a:r>
            <a:r>
              <a:rPr lang="en-US" altLang="zh-CN" dirty="0"/>
              <a:t>，</a:t>
            </a:r>
            <a:r>
              <a:rPr kumimoji="0" lang="en-US" altLang="zh-CN" dirty="0">
                <a:solidFill>
                  <a:srgbClr val="FF0000"/>
                </a:solidFill>
              </a:rPr>
              <a:t>XW</a:t>
            </a:r>
            <a:r>
              <a:rPr lang="en-US" altLang="zh-CN" dirty="0"/>
              <a:t>，</a:t>
            </a:r>
            <a:r>
              <a:rPr lang="en-US" altLang="zh-CN" dirty="0">
                <a:solidFill>
                  <a:srgbClr val="2D0EE4"/>
                </a:solidFill>
              </a:rPr>
              <a:t>YW</a:t>
            </a: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FCF63E-733F-4068-A6E2-CA6C7109C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A79F4-1D79-4E99-A8E9-35342C709EB9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B38350-400D-4824-91B3-F11D6EEB4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1349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4D087-E337-4AED-B2B5-F3738046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5B3B5C-7E11-4D1D-A097-1068407DE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tabLst>
                <a:tab pos="1333500" algn="l"/>
              </a:tabLst>
            </a:pPr>
            <a:r>
              <a:rPr lang="en-US" altLang="zh-CN" dirty="0"/>
              <a:t>With respect to the other </a:t>
            </a:r>
            <a:r>
              <a:rPr lang="en-US" altLang="zh-CN" b="1" i="1" dirty="0">
                <a:solidFill>
                  <a:srgbClr val="2D0EE4"/>
                </a:solidFill>
                <a:sym typeface="Greek Symbols" pitchFamily="18" charset="2"/>
              </a:rPr>
              <a:t>canonical covers</a:t>
            </a:r>
            <a:endParaRPr lang="en-US" altLang="zh-CN" dirty="0">
              <a:solidFill>
                <a:srgbClr val="2D0EE4"/>
              </a:solidFill>
              <a:sym typeface="Greek Symbols" pitchFamily="18" charset="2"/>
            </a:endParaRPr>
          </a:p>
          <a:p>
            <a:pPr lvl="1" eaLnBrk="1" hangingPunct="1">
              <a:buFont typeface="Wingdings" pitchFamily="2" charset="2"/>
              <a:buNone/>
              <a:tabLst>
                <a:tab pos="1333500" algn="l"/>
              </a:tabLst>
            </a:pPr>
            <a:r>
              <a:rPr lang="en-US" altLang="zh-CN" dirty="0">
                <a:sym typeface="Greek Symbols" pitchFamily="18" charset="2"/>
              </a:rPr>
              <a:t>       F</a:t>
            </a:r>
            <a:r>
              <a:rPr lang="en-US" altLang="zh-CN" baseline="-25000" dirty="0">
                <a:sym typeface="Greek Symbols" pitchFamily="18" charset="2"/>
              </a:rPr>
              <a:t>c</a:t>
            </a:r>
            <a:r>
              <a:rPr lang="en-US" altLang="zh-CN" dirty="0">
                <a:sym typeface="Greek Symbols" pitchFamily="18" charset="2"/>
              </a:rPr>
              <a:t> = </a:t>
            </a:r>
            <a:r>
              <a:rPr lang="en-US" altLang="zh-CN" dirty="0"/>
              <a:t>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X, W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dirty="0"/>
              <a:t>}, or </a:t>
            </a:r>
            <a:endParaRPr lang="en-US" altLang="zh-CN" dirty="0">
              <a:sym typeface="Greek Symbols" pitchFamily="18" charset="2"/>
            </a:endParaRPr>
          </a:p>
          <a:p>
            <a:pPr lvl="1" eaLnBrk="1" hangingPunct="1">
              <a:buFont typeface="Wingdings" pitchFamily="2" charset="2"/>
              <a:buNone/>
              <a:tabLst>
                <a:tab pos="1333500" algn="l"/>
              </a:tabLst>
            </a:pPr>
            <a:r>
              <a:rPr lang="en-US" altLang="zh-CN" dirty="0">
                <a:sym typeface="Greek Symbols" pitchFamily="18" charset="2"/>
              </a:rPr>
              <a:t>       F</a:t>
            </a:r>
            <a:r>
              <a:rPr lang="en-US" altLang="zh-CN" baseline="-25000" dirty="0">
                <a:sym typeface="Greek Symbols" pitchFamily="18" charset="2"/>
              </a:rPr>
              <a:t>c</a:t>
            </a:r>
            <a:r>
              <a:rPr lang="en-US" altLang="zh-CN" dirty="0">
                <a:sym typeface="Greek Symbols" pitchFamily="18" charset="2"/>
              </a:rPr>
              <a:t> = </a:t>
            </a:r>
            <a:r>
              <a:rPr lang="en-US" altLang="zh-CN" dirty="0"/>
              <a:t>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X, W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Z</a:t>
            </a:r>
            <a:r>
              <a:rPr lang="en-US" altLang="zh-CN" dirty="0"/>
              <a:t>}, or </a:t>
            </a:r>
          </a:p>
          <a:p>
            <a:pPr lvl="1" eaLnBrk="1" hangingPunct="1">
              <a:buFont typeface="Wingdings" pitchFamily="2" charset="2"/>
              <a:buNone/>
              <a:tabLst>
                <a:tab pos="1333500" algn="l"/>
              </a:tabLst>
            </a:pPr>
            <a:r>
              <a:rPr lang="en-US" altLang="zh-CN" dirty="0"/>
              <a:t>       </a:t>
            </a:r>
            <a:r>
              <a:rPr lang="en-US" altLang="zh-CN" dirty="0">
                <a:sym typeface="Greek Symbols" pitchFamily="18" charset="2"/>
              </a:rPr>
              <a:t>F</a:t>
            </a:r>
            <a:r>
              <a:rPr lang="en-US" altLang="zh-CN" baseline="-25000" dirty="0">
                <a:sym typeface="Greek Symbols" pitchFamily="18" charset="2"/>
              </a:rPr>
              <a:t>c</a:t>
            </a:r>
            <a:r>
              <a:rPr lang="en-US" altLang="zh-CN" dirty="0">
                <a:sym typeface="Greek Symbols" pitchFamily="18" charset="2"/>
              </a:rPr>
              <a:t> = </a:t>
            </a:r>
            <a:r>
              <a:rPr lang="en-US" altLang="zh-CN" dirty="0"/>
              <a:t>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Z, W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Z</a:t>
            </a:r>
            <a:r>
              <a:rPr lang="en-US" altLang="zh-CN" dirty="0"/>
              <a:t>} </a:t>
            </a:r>
          </a:p>
          <a:p>
            <a:pPr lvl="1" eaLnBrk="1" hangingPunct="1">
              <a:buFont typeface="Wingdings" pitchFamily="2" charset="2"/>
              <a:buNone/>
              <a:tabLst>
                <a:tab pos="1333500" algn="l"/>
              </a:tabLst>
            </a:pPr>
            <a:r>
              <a:rPr lang="en-US" altLang="zh-CN" dirty="0"/>
              <a:t>and the candidate key {YW}, </a:t>
            </a:r>
          </a:p>
          <a:p>
            <a:pPr eaLnBrk="1" hangingPunct="1">
              <a:buFont typeface="Wingdings" pitchFamily="2" charset="2"/>
              <a:buNone/>
              <a:tabLst>
                <a:tab pos="1333500" algn="l"/>
              </a:tabLst>
            </a:pPr>
            <a:r>
              <a:rPr lang="en-US" altLang="zh-CN" dirty="0"/>
              <a:t>     the corresponding 3NF decomposition are</a:t>
            </a:r>
          </a:p>
          <a:p>
            <a:pPr lvl="1" eaLnBrk="1" hangingPunct="1">
              <a:buFont typeface="Wingdings" pitchFamily="2" charset="2"/>
              <a:buNone/>
              <a:tabLst>
                <a:tab pos="1333500" algn="l"/>
              </a:tabLst>
            </a:pPr>
            <a:r>
              <a:rPr lang="en-US" altLang="zh-CN" dirty="0"/>
              <a:t>                         { </a:t>
            </a:r>
            <a:r>
              <a:rPr kumimoji="0" lang="en-US" altLang="zh-CN" dirty="0"/>
              <a:t>XZ</a:t>
            </a:r>
            <a:r>
              <a:rPr lang="en-US" altLang="zh-CN" dirty="0"/>
              <a:t>，</a:t>
            </a:r>
            <a:r>
              <a:rPr kumimoji="0" lang="en-US" altLang="zh-CN" dirty="0">
                <a:solidFill>
                  <a:srgbClr val="FF0000"/>
                </a:solidFill>
              </a:rPr>
              <a:t>YX</a:t>
            </a:r>
            <a:r>
              <a:rPr lang="en-US" altLang="zh-CN" dirty="0">
                <a:solidFill>
                  <a:srgbClr val="FF0000"/>
                </a:solidFill>
              </a:rPr>
              <a:t>，</a:t>
            </a:r>
            <a:r>
              <a:rPr kumimoji="0" lang="en-US" altLang="zh-CN" dirty="0">
                <a:solidFill>
                  <a:srgbClr val="FF0000"/>
                </a:solidFill>
              </a:rPr>
              <a:t>WX</a:t>
            </a:r>
            <a:r>
              <a:rPr lang="en-US" altLang="zh-CN" dirty="0"/>
              <a:t>，</a:t>
            </a:r>
            <a:r>
              <a:rPr lang="en-US" altLang="zh-CN" dirty="0">
                <a:solidFill>
                  <a:srgbClr val="2D0EE4"/>
                </a:solidFill>
              </a:rPr>
              <a:t>YW</a:t>
            </a:r>
            <a:r>
              <a:rPr lang="en-US" altLang="zh-CN" dirty="0"/>
              <a:t>} </a:t>
            </a:r>
          </a:p>
          <a:p>
            <a:pPr lvl="1" eaLnBrk="1" hangingPunct="1">
              <a:buFont typeface="Wingdings" pitchFamily="2" charset="2"/>
              <a:buNone/>
              <a:tabLst>
                <a:tab pos="1333500" algn="l"/>
              </a:tabLst>
            </a:pPr>
            <a:r>
              <a:rPr lang="en-US" altLang="zh-CN" dirty="0"/>
              <a:t>                         { </a:t>
            </a:r>
            <a:r>
              <a:rPr kumimoji="0" lang="en-US" altLang="zh-CN" dirty="0"/>
              <a:t>XZ</a:t>
            </a:r>
            <a:r>
              <a:rPr lang="en-US" altLang="zh-CN" dirty="0"/>
              <a:t>，</a:t>
            </a:r>
            <a:r>
              <a:rPr kumimoji="0" lang="en-US" altLang="zh-CN" dirty="0">
                <a:solidFill>
                  <a:srgbClr val="FF0000"/>
                </a:solidFill>
              </a:rPr>
              <a:t>YX</a:t>
            </a:r>
            <a:r>
              <a:rPr lang="en-US" altLang="zh-CN" dirty="0">
                <a:solidFill>
                  <a:srgbClr val="FF0000"/>
                </a:solidFill>
              </a:rPr>
              <a:t>，</a:t>
            </a:r>
            <a:r>
              <a:rPr kumimoji="0" lang="en-US" altLang="zh-CN" dirty="0">
                <a:solidFill>
                  <a:srgbClr val="FF0000"/>
                </a:solidFill>
              </a:rPr>
              <a:t>WZ</a:t>
            </a:r>
            <a:r>
              <a:rPr lang="en-US" altLang="zh-CN" dirty="0"/>
              <a:t>，</a:t>
            </a:r>
            <a:r>
              <a:rPr lang="en-US" altLang="zh-CN" dirty="0">
                <a:solidFill>
                  <a:srgbClr val="2D0EE4"/>
                </a:solidFill>
              </a:rPr>
              <a:t>YW</a:t>
            </a:r>
            <a:r>
              <a:rPr lang="en-US" altLang="zh-CN" dirty="0"/>
              <a:t>} </a:t>
            </a:r>
          </a:p>
          <a:p>
            <a:pPr lvl="1" eaLnBrk="1" hangingPunct="1">
              <a:buFont typeface="Wingdings" pitchFamily="2" charset="2"/>
              <a:buNone/>
              <a:tabLst>
                <a:tab pos="1333500" algn="l"/>
              </a:tabLst>
            </a:pPr>
            <a:r>
              <a:rPr lang="en-US" altLang="zh-CN" dirty="0"/>
              <a:t>                         { </a:t>
            </a:r>
            <a:r>
              <a:rPr kumimoji="0" lang="en-US" altLang="zh-CN" dirty="0"/>
              <a:t>XZ</a:t>
            </a:r>
            <a:r>
              <a:rPr lang="en-US" altLang="zh-CN" dirty="0"/>
              <a:t>，</a:t>
            </a:r>
            <a:r>
              <a:rPr kumimoji="0" lang="en-US" altLang="zh-CN" dirty="0">
                <a:solidFill>
                  <a:srgbClr val="FF0000"/>
                </a:solidFill>
              </a:rPr>
              <a:t>YZ</a:t>
            </a:r>
            <a:r>
              <a:rPr lang="en-US" altLang="zh-CN" dirty="0">
                <a:solidFill>
                  <a:srgbClr val="FF0000"/>
                </a:solidFill>
              </a:rPr>
              <a:t>，</a:t>
            </a:r>
            <a:r>
              <a:rPr kumimoji="0" lang="en-US" altLang="zh-CN" dirty="0">
                <a:solidFill>
                  <a:srgbClr val="FF0000"/>
                </a:solidFill>
              </a:rPr>
              <a:t>WZ</a:t>
            </a:r>
            <a:r>
              <a:rPr lang="en-US" altLang="zh-CN" dirty="0"/>
              <a:t>，</a:t>
            </a:r>
            <a:r>
              <a:rPr lang="en-US" altLang="zh-CN" dirty="0">
                <a:solidFill>
                  <a:srgbClr val="2D0EE4"/>
                </a:solidFill>
              </a:rPr>
              <a:t>YW</a:t>
            </a:r>
            <a:r>
              <a:rPr lang="en-US" altLang="zh-CN" dirty="0"/>
              <a:t>} 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57CB2F-60AE-4B38-A74C-26CA51481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7B7-2A58-41FC-A652-241899701336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41DD98-2A3A-44A8-9A67-1D2D4F90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7095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AC194-D5E5-4EC2-8367-B841E7757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 7-1 </a:t>
            </a:r>
            <a:r>
              <a:rPr lang="zh-CN" altLang="en-US" sz="2800" b="0" dirty="0">
                <a:latin typeface="Times New Roman" pitchFamily="18" charset="0"/>
              </a:rPr>
              <a:t>本章习题类型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0BC344-E31F-4A1D-A0AD-85A0AD498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给定关系模式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R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和定义在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R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上的函数依赖集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F，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判断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R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属于第几范式，为什么</a:t>
            </a:r>
            <a:r>
              <a:rPr lang="zh-CN" altLang="en-US" dirty="0">
                <a:solidFill>
                  <a:schemeClr val="hlink"/>
                </a:solidFill>
                <a:sym typeface="Symbol" pitchFamily="18" charset="2"/>
              </a:rPr>
              <a:t>？</a:t>
            </a:r>
            <a:endParaRPr lang="en-US" altLang="zh-CN" dirty="0">
              <a:solidFill>
                <a:schemeClr val="hlink"/>
              </a:solidFill>
            </a:endParaRPr>
          </a:p>
          <a:p>
            <a:pPr lvl="1" eaLnBrk="1" hangingPunct="1"/>
            <a:r>
              <a:rPr lang="zh-CN" altLang="en-US" dirty="0">
                <a:sym typeface="Symbol" pitchFamily="18" charset="2"/>
              </a:rPr>
              <a:t>只考虑1</a:t>
            </a:r>
            <a:r>
              <a:rPr lang="en-US" altLang="zh-CN" dirty="0">
                <a:sym typeface="Symbol" pitchFamily="18" charset="2"/>
              </a:rPr>
              <a:t>NF, 2NF, 3NF, BCNF</a:t>
            </a:r>
            <a:endParaRPr lang="zh-CN" altLang="en-US" dirty="0">
              <a:solidFill>
                <a:schemeClr val="folHlink"/>
              </a:solidFill>
              <a:sym typeface="Symbol" pitchFamily="18" charset="2"/>
            </a:endParaRPr>
          </a:p>
          <a:p>
            <a:pPr eaLnBrk="1" hangingPunct="1"/>
            <a:endParaRPr lang="zh-CN" altLang="en-US" dirty="0">
              <a:sym typeface="Symbol" pitchFamily="18" charset="2"/>
            </a:endParaRPr>
          </a:p>
          <a:p>
            <a:pPr eaLnBrk="1" hangingPunct="1"/>
            <a:r>
              <a:rPr lang="zh-CN" altLang="en-US" dirty="0">
                <a:sym typeface="Symbol" pitchFamily="18" charset="2"/>
              </a:rPr>
              <a:t>判断一个模式分解是否为无损连接（定义）、函数依赖保持（定理）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dirty="0">
              <a:sym typeface="Symbol" pitchFamily="18" charset="2"/>
            </a:endParaRPr>
          </a:p>
          <a:p>
            <a:pPr eaLnBrk="1" hangingPunct="1"/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给定非3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NF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的关系模式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R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和定义在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R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上的函数依赖集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F，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将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R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分解为第三范式</a:t>
            </a:r>
          </a:p>
          <a:p>
            <a:pPr eaLnBrk="1" hangingPunct="1"/>
            <a:endParaRPr lang="en-US" altLang="zh-CN" dirty="0">
              <a:sym typeface="Symbol" pitchFamily="18" charset="2"/>
            </a:endParaRPr>
          </a:p>
          <a:p>
            <a:pPr eaLnBrk="1" hangingPunct="1"/>
            <a:r>
              <a:rPr lang="zh-CN" altLang="en-US" dirty="0">
                <a:sym typeface="Symbol" pitchFamily="18" charset="2"/>
              </a:rPr>
              <a:t>给定非</a:t>
            </a:r>
            <a:r>
              <a:rPr lang="en-US" altLang="zh-CN" dirty="0">
                <a:sym typeface="Symbol" pitchFamily="18" charset="2"/>
              </a:rPr>
              <a:t>BCNF</a:t>
            </a:r>
            <a:r>
              <a:rPr lang="zh-CN" altLang="en-US" dirty="0">
                <a:sym typeface="Symbol" pitchFamily="18" charset="2"/>
              </a:rPr>
              <a:t>的关系模式</a:t>
            </a:r>
            <a:r>
              <a:rPr lang="en-US" altLang="zh-CN" dirty="0">
                <a:sym typeface="Symbol" pitchFamily="18" charset="2"/>
              </a:rPr>
              <a:t>R</a:t>
            </a:r>
            <a:r>
              <a:rPr lang="zh-CN" altLang="en-US" dirty="0">
                <a:sym typeface="Symbol" pitchFamily="18" charset="2"/>
              </a:rPr>
              <a:t>和定义在</a:t>
            </a:r>
            <a:r>
              <a:rPr lang="en-US" altLang="zh-CN" dirty="0">
                <a:sym typeface="Symbol" pitchFamily="18" charset="2"/>
              </a:rPr>
              <a:t>R</a:t>
            </a:r>
            <a:r>
              <a:rPr lang="zh-CN" altLang="en-US" dirty="0">
                <a:sym typeface="Symbol" pitchFamily="18" charset="2"/>
              </a:rPr>
              <a:t>上的函数依赖集</a:t>
            </a:r>
            <a:r>
              <a:rPr lang="en-US" altLang="zh-CN" dirty="0">
                <a:sym typeface="Symbol" pitchFamily="18" charset="2"/>
              </a:rPr>
              <a:t>F，</a:t>
            </a:r>
            <a:r>
              <a:rPr lang="zh-CN" altLang="en-US" dirty="0">
                <a:sym typeface="Symbol" pitchFamily="18" charset="2"/>
              </a:rPr>
              <a:t>将</a:t>
            </a:r>
            <a:r>
              <a:rPr lang="en-US" altLang="zh-CN" dirty="0">
                <a:sym typeface="Symbol" pitchFamily="18" charset="2"/>
              </a:rPr>
              <a:t>R</a:t>
            </a:r>
            <a:r>
              <a:rPr lang="zh-CN" altLang="en-US" dirty="0">
                <a:sym typeface="Symbol" pitchFamily="18" charset="2"/>
              </a:rPr>
              <a:t>分解为</a:t>
            </a:r>
            <a:r>
              <a:rPr lang="en-US" altLang="zh-CN" dirty="0">
                <a:sym typeface="Symbol" pitchFamily="18" charset="2"/>
              </a:rPr>
              <a:t>BCNF</a:t>
            </a:r>
            <a:r>
              <a:rPr lang="zh-CN" altLang="en-US" dirty="0">
                <a:sym typeface="Symbol" pitchFamily="18" charset="2"/>
              </a:rPr>
              <a:t>范式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B11568-A448-457C-BE0A-BD16DED03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E7CC6-68B4-4805-93A6-C76B5D467FB8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FE6ADF-C25B-4FAB-8C72-049903F7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2265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45D1D-D4BA-460C-9475-43E3F7059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64B18E-6FB0-46C7-A99A-C98A97905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85366"/>
          </a:xfrm>
        </p:spPr>
        <p:txBody>
          <a:bodyPr>
            <a:normAutofit/>
          </a:bodyPr>
          <a:lstStyle/>
          <a:p>
            <a:pPr algn="just"/>
            <a:r>
              <a:rPr lang="en-GB" altLang="zh-CN" kern="100" dirty="0">
                <a:effectLst/>
                <a:ea typeface="宋体" panose="02010600030101010101" pitchFamily="2" charset="-122"/>
              </a:rPr>
              <a:t>Consider the following relation schema R about student information and the functional dependency F hold on R:</a:t>
            </a:r>
            <a:endParaRPr lang="en-US" altLang="zh-CN" kern="100" dirty="0">
              <a:ea typeface="宋体" panose="02010600030101010101" pitchFamily="2" charset="-122"/>
            </a:endParaRPr>
          </a:p>
          <a:p>
            <a:pPr lvl="1" algn="just"/>
            <a:r>
              <a:rPr lang="en-GB" altLang="zh-CN" kern="100" dirty="0">
                <a:ea typeface="宋体" panose="02010600030101010101" pitchFamily="2" charset="-122"/>
              </a:rPr>
              <a:t>R</a:t>
            </a:r>
            <a:r>
              <a:rPr lang="en-GB" altLang="zh-CN" kern="100" dirty="0">
                <a:effectLst/>
                <a:ea typeface="宋体" panose="02010600030101010101" pitchFamily="2" charset="-122"/>
              </a:rPr>
              <a:t>(</a:t>
            </a:r>
            <a:r>
              <a:rPr lang="en-GB" altLang="zh-CN" kern="100" dirty="0" err="1">
                <a:effectLst/>
                <a:ea typeface="宋体" panose="02010600030101010101" pitchFamily="2" charset="-122"/>
              </a:rPr>
              <a:t>stNo</a:t>
            </a:r>
            <a:r>
              <a:rPr lang="en-GB" altLang="zh-CN" kern="100" dirty="0">
                <a:effectLst/>
                <a:ea typeface="宋体" panose="02010600030101010101" pitchFamily="2" charset="-122"/>
              </a:rPr>
              <a:t>, Name, </a:t>
            </a:r>
            <a:r>
              <a:rPr lang="en-GB" altLang="zh-CN" kern="100" dirty="0" err="1">
                <a:effectLst/>
                <a:ea typeface="宋体" panose="02010600030101010101" pitchFamily="2" charset="-122"/>
              </a:rPr>
              <a:t>Telno</a:t>
            </a:r>
            <a:r>
              <a:rPr lang="en-GB" altLang="zh-CN" kern="100" dirty="0">
                <a:effectLst/>
                <a:ea typeface="宋体" panose="02010600030101010101" pitchFamily="2" charset="-122"/>
              </a:rPr>
              <a:t>, </a:t>
            </a:r>
            <a:r>
              <a:rPr lang="en-GB" altLang="zh-CN" kern="100" dirty="0" err="1">
                <a:effectLst/>
                <a:ea typeface="宋体" panose="02010600030101010101" pitchFamily="2" charset="-122"/>
              </a:rPr>
              <a:t>stId</a:t>
            </a:r>
            <a:r>
              <a:rPr lang="en-GB" altLang="zh-CN" kern="100" dirty="0">
                <a:effectLst/>
                <a:ea typeface="宋体" panose="02010600030101010101" pitchFamily="2" charset="-122"/>
              </a:rPr>
              <a:t>, </a:t>
            </a:r>
            <a:r>
              <a:rPr lang="en-GB" altLang="zh-CN" kern="100" dirty="0" err="1">
                <a:effectLst/>
                <a:ea typeface="宋体" panose="02010600030101010101" pitchFamily="2" charset="-122"/>
              </a:rPr>
              <a:t>Classno</a:t>
            </a:r>
            <a:r>
              <a:rPr lang="en-GB" altLang="zh-CN" kern="100" dirty="0">
                <a:effectLst/>
                <a:ea typeface="宋体" panose="02010600030101010101" pitchFamily="2" charset="-122"/>
              </a:rPr>
              <a:t>, </a:t>
            </a:r>
            <a:r>
              <a:rPr lang="en-GB" altLang="zh-CN" kern="100" dirty="0" err="1">
                <a:effectLst/>
                <a:ea typeface="宋体" panose="02010600030101010101" pitchFamily="2" charset="-122"/>
              </a:rPr>
              <a:t>Cno</a:t>
            </a:r>
            <a:r>
              <a:rPr lang="en-GB" altLang="zh-CN" kern="100" dirty="0">
                <a:effectLst/>
                <a:ea typeface="宋体" panose="02010600030101010101" pitchFamily="2" charset="-122"/>
              </a:rPr>
              <a:t>, </a:t>
            </a:r>
            <a:r>
              <a:rPr lang="en-GB" altLang="zh-CN" kern="100" dirty="0" err="1">
                <a:effectLst/>
                <a:ea typeface="宋体" panose="02010600030101010101" pitchFamily="2" charset="-122"/>
              </a:rPr>
              <a:t>Cname,Grade</a:t>
            </a:r>
            <a:r>
              <a:rPr lang="en-GB" altLang="zh-CN" kern="100" dirty="0">
                <a:effectLst/>
                <a:ea typeface="宋体" panose="02010600030101010101" pitchFamily="2" charset="-122"/>
              </a:rPr>
              <a:t>)</a:t>
            </a:r>
            <a:endParaRPr lang="en-US" altLang="zh-CN" kern="100" dirty="0">
              <a:ea typeface="宋体" panose="02010600030101010101" pitchFamily="2" charset="-122"/>
            </a:endParaRPr>
          </a:p>
          <a:p>
            <a:pPr lvl="1" algn="just"/>
            <a:r>
              <a:rPr lang="en-GB" altLang="zh-CN" kern="100" dirty="0">
                <a:effectLst/>
                <a:ea typeface="宋体" panose="02010600030101010101" pitchFamily="2" charset="-122"/>
              </a:rPr>
              <a:t>F={</a:t>
            </a:r>
            <a:r>
              <a:rPr lang="en-GB" altLang="zh-CN" kern="100" dirty="0" err="1">
                <a:effectLst/>
                <a:ea typeface="宋体" panose="02010600030101010101" pitchFamily="2" charset="-122"/>
              </a:rPr>
              <a:t>stNo</a:t>
            </a:r>
            <a:r>
              <a:rPr lang="en-GB" altLang="zh-CN" kern="100" dirty="0">
                <a:effectLst/>
                <a:ea typeface="宋体" panose="02010600030101010101" pitchFamily="2" charset="-122"/>
              </a:rPr>
              <a:t>→ Name, </a:t>
            </a:r>
            <a:r>
              <a:rPr lang="en-GB" altLang="zh-CN" kern="100" dirty="0" err="1">
                <a:effectLst/>
                <a:ea typeface="宋体" panose="02010600030101010101" pitchFamily="2" charset="-122"/>
              </a:rPr>
              <a:t>Telno</a:t>
            </a:r>
            <a:r>
              <a:rPr lang="en-GB" altLang="zh-CN" kern="100" dirty="0">
                <a:effectLst/>
                <a:ea typeface="宋体" panose="02010600030101010101" pitchFamily="2" charset="-122"/>
              </a:rPr>
              <a:t>, </a:t>
            </a:r>
            <a:r>
              <a:rPr lang="en-GB" altLang="zh-CN" kern="100" dirty="0" err="1">
                <a:effectLst/>
                <a:ea typeface="宋体" panose="02010600030101010101" pitchFamily="2" charset="-122"/>
              </a:rPr>
              <a:t>stId</a:t>
            </a:r>
            <a:r>
              <a:rPr lang="en-GB" altLang="zh-CN" kern="100" dirty="0">
                <a:effectLst/>
                <a:ea typeface="宋体" panose="02010600030101010101" pitchFamily="2" charset="-122"/>
              </a:rPr>
              <a:t>, </a:t>
            </a:r>
            <a:r>
              <a:rPr lang="en-GB" altLang="zh-CN" kern="100" dirty="0" err="1">
                <a:effectLst/>
                <a:ea typeface="宋体" panose="02010600030101010101" pitchFamily="2" charset="-122"/>
              </a:rPr>
              <a:t>Classno</a:t>
            </a:r>
            <a:r>
              <a:rPr lang="en-GB" altLang="zh-CN" kern="100" dirty="0">
                <a:effectLst/>
                <a:ea typeface="宋体" panose="02010600030101010101" pitchFamily="2" charset="-122"/>
              </a:rPr>
              <a:t>, </a:t>
            </a:r>
          </a:p>
          <a:p>
            <a:pPr marL="0" indent="0" algn="just">
              <a:buNone/>
            </a:pPr>
            <a:r>
              <a:rPr lang="en-GB" altLang="zh-CN" kern="100" dirty="0">
                <a:ea typeface="宋体" panose="02010600030101010101" pitchFamily="2" charset="-122"/>
              </a:rPr>
              <a:t>                </a:t>
            </a:r>
            <a:r>
              <a:rPr lang="en-GB" altLang="zh-CN" kern="100" dirty="0" err="1">
                <a:ea typeface="宋体" panose="02010600030101010101" pitchFamily="2" charset="-122"/>
              </a:rPr>
              <a:t>st</a:t>
            </a:r>
            <a:r>
              <a:rPr lang="en-GB" altLang="zh-CN" kern="100" dirty="0" err="1">
                <a:effectLst/>
                <a:ea typeface="宋体" panose="02010600030101010101" pitchFamily="2" charset="-122"/>
              </a:rPr>
              <a:t>Id→stNo</a:t>
            </a:r>
            <a:r>
              <a:rPr lang="en-GB" altLang="zh-CN" kern="100" dirty="0">
                <a:effectLst/>
                <a:ea typeface="宋体" panose="02010600030101010101" pitchFamily="2" charset="-122"/>
              </a:rPr>
              <a:t>, </a:t>
            </a:r>
          </a:p>
          <a:p>
            <a:pPr marL="0" indent="0" algn="just">
              <a:buNone/>
            </a:pPr>
            <a:r>
              <a:rPr lang="en-GB" altLang="zh-CN" kern="100" dirty="0">
                <a:ea typeface="宋体" panose="02010600030101010101" pitchFamily="2" charset="-122"/>
              </a:rPr>
              <a:t>                </a:t>
            </a:r>
            <a:r>
              <a:rPr lang="en-GB" altLang="zh-CN" kern="100" dirty="0" err="1">
                <a:ea typeface="宋体" panose="02010600030101010101" pitchFamily="2" charset="-122"/>
              </a:rPr>
              <a:t>st</a:t>
            </a:r>
            <a:r>
              <a:rPr lang="en-GB" altLang="zh-CN" kern="100" dirty="0" err="1">
                <a:effectLst/>
                <a:ea typeface="宋体" panose="02010600030101010101" pitchFamily="2" charset="-122"/>
              </a:rPr>
              <a:t>No</a:t>
            </a:r>
            <a:r>
              <a:rPr lang="en-GB" altLang="zh-CN" kern="100" dirty="0">
                <a:effectLst/>
                <a:ea typeface="宋体" panose="02010600030101010101" pitchFamily="2" charset="-122"/>
              </a:rPr>
              <a:t>, </a:t>
            </a:r>
            <a:r>
              <a:rPr lang="en-GB" altLang="zh-CN" kern="100" dirty="0" err="1">
                <a:effectLst/>
                <a:ea typeface="宋体" panose="02010600030101010101" pitchFamily="2" charset="-122"/>
              </a:rPr>
              <a:t>Cno→Grade</a:t>
            </a:r>
            <a:r>
              <a:rPr lang="en-GB" altLang="zh-CN" kern="100" dirty="0">
                <a:effectLst/>
                <a:ea typeface="宋体" panose="02010600030101010101" pitchFamily="2" charset="-122"/>
              </a:rPr>
              <a:t>, </a:t>
            </a:r>
          </a:p>
          <a:p>
            <a:pPr marL="0" indent="0" algn="just">
              <a:buNone/>
            </a:pPr>
            <a:r>
              <a:rPr lang="en-GB" altLang="zh-CN" kern="100" dirty="0">
                <a:ea typeface="宋体" panose="02010600030101010101" pitchFamily="2" charset="-122"/>
              </a:rPr>
              <a:t>                </a:t>
            </a:r>
            <a:r>
              <a:rPr lang="en-GB" altLang="zh-CN" kern="100" dirty="0" err="1">
                <a:effectLst/>
                <a:ea typeface="宋体" panose="02010600030101010101" pitchFamily="2" charset="-122"/>
              </a:rPr>
              <a:t>Cno→Cname</a:t>
            </a:r>
            <a:r>
              <a:rPr lang="en-GB" altLang="zh-CN" kern="100" dirty="0">
                <a:effectLst/>
                <a:ea typeface="宋体" panose="02010600030101010101" pitchFamily="2" charset="-122"/>
              </a:rPr>
              <a:t>}</a:t>
            </a:r>
            <a:endParaRPr lang="en-GB" altLang="zh-CN" kern="100" dirty="0">
              <a:ea typeface="宋体" panose="02010600030101010101" pitchFamily="2" charset="-122"/>
            </a:endParaRPr>
          </a:p>
          <a:p>
            <a:pPr algn="just"/>
            <a:r>
              <a:rPr lang="en-GB" altLang="zh-CN" kern="100" dirty="0">
                <a:ea typeface="宋体" panose="02010600030101010101" pitchFamily="2" charset="-122"/>
              </a:rPr>
              <a:t>List all the candidate keys of R</a:t>
            </a:r>
          </a:p>
          <a:p>
            <a:pPr lvl="1" algn="just"/>
            <a:r>
              <a:rPr lang="en-GB" altLang="zh-CN" kern="100" dirty="0">
                <a:ea typeface="宋体" panose="02010600030101010101" pitchFamily="2" charset="-122"/>
              </a:rPr>
              <a:t>(</a:t>
            </a:r>
            <a:r>
              <a:rPr lang="en-GB" altLang="zh-CN" kern="100" dirty="0" err="1">
                <a:ea typeface="宋体" panose="02010600030101010101" pitchFamily="2" charset="-122"/>
              </a:rPr>
              <a:t>stNo</a:t>
            </a:r>
            <a:r>
              <a:rPr lang="en-GB" altLang="zh-CN" kern="100" dirty="0">
                <a:ea typeface="宋体" panose="02010600030101010101" pitchFamily="2" charset="-122"/>
              </a:rPr>
              <a:t>, </a:t>
            </a:r>
            <a:r>
              <a:rPr lang="en-GB" altLang="zh-CN" kern="100" dirty="0" err="1">
                <a:ea typeface="宋体" panose="02010600030101010101" pitchFamily="2" charset="-122"/>
              </a:rPr>
              <a:t>Cno</a:t>
            </a:r>
            <a:r>
              <a:rPr lang="en-GB" altLang="zh-CN" kern="100" dirty="0">
                <a:ea typeface="宋体" panose="02010600030101010101" pitchFamily="2" charset="-122"/>
              </a:rPr>
              <a:t>) (</a:t>
            </a:r>
            <a:r>
              <a:rPr lang="en-GB" altLang="zh-CN" kern="100" dirty="0" err="1">
                <a:ea typeface="宋体" panose="02010600030101010101" pitchFamily="2" charset="-122"/>
              </a:rPr>
              <a:t>stId,Cno</a:t>
            </a:r>
            <a:r>
              <a:rPr lang="en-GB" altLang="zh-CN" kern="100" dirty="0">
                <a:ea typeface="宋体" panose="02010600030101010101" pitchFamily="2" charset="-122"/>
              </a:rPr>
              <a:t>)</a:t>
            </a:r>
          </a:p>
          <a:p>
            <a:pPr algn="just"/>
            <a:r>
              <a:rPr lang="en-GB" altLang="zh-CN" kern="100" dirty="0">
                <a:ea typeface="宋体" panose="02010600030101010101" pitchFamily="2" charset="-122"/>
              </a:rPr>
              <a:t>What is the highest normal form of R? Why? </a:t>
            </a:r>
          </a:p>
          <a:p>
            <a:pPr lvl="1" algn="just"/>
            <a:r>
              <a:rPr lang="en-GB" altLang="zh-CN" kern="100" dirty="0">
                <a:ea typeface="宋体" panose="02010600030101010101" pitchFamily="2" charset="-122"/>
              </a:rPr>
              <a:t>not in BCNF, because of FD 1, 2, and 4</a:t>
            </a:r>
          </a:p>
          <a:p>
            <a:pPr lvl="1" algn="just"/>
            <a:r>
              <a:rPr lang="en-GB" altLang="zh-CN" kern="100" dirty="0">
                <a:ea typeface="宋体" panose="02010600030101010101" pitchFamily="2" charset="-122"/>
              </a:rPr>
              <a:t>not in 3NF, because for FD 1, each attribute in 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-</a:t>
            </a:r>
            <a:r>
              <a:rPr lang="en-US" altLang="zh-CN" dirty="0">
                <a:sym typeface="Symbol" pitchFamily="18" charset="2"/>
              </a:rPr>
              <a:t></a:t>
            </a:r>
            <a:r>
              <a:rPr lang="en-GB" altLang="zh-CN" kern="100" dirty="0">
                <a:ea typeface="宋体" panose="02010600030101010101" pitchFamily="2" charset="-122"/>
              </a:rPr>
              <a:t>={</a:t>
            </a:r>
            <a:r>
              <a:rPr lang="en-GB" altLang="zh-CN" u="sng" kern="100" dirty="0">
                <a:solidFill>
                  <a:srgbClr val="2D0EE4"/>
                </a:solidFill>
                <a:effectLst/>
                <a:ea typeface="宋体" panose="02010600030101010101" pitchFamily="2" charset="-122"/>
              </a:rPr>
              <a:t>Name, </a:t>
            </a:r>
            <a:r>
              <a:rPr lang="en-GB" altLang="zh-CN" u="sng" kern="100" dirty="0" err="1">
                <a:solidFill>
                  <a:srgbClr val="2D0EE4"/>
                </a:solidFill>
                <a:effectLst/>
                <a:ea typeface="宋体" panose="02010600030101010101" pitchFamily="2" charset="-122"/>
              </a:rPr>
              <a:t>Telno</a:t>
            </a:r>
            <a:r>
              <a:rPr lang="en-GB" altLang="zh-CN" u="sng" kern="100" dirty="0">
                <a:solidFill>
                  <a:srgbClr val="2D0EE4"/>
                </a:solidFill>
                <a:effectLst/>
                <a:ea typeface="宋体" panose="02010600030101010101" pitchFamily="2" charset="-122"/>
              </a:rPr>
              <a:t>, </a:t>
            </a:r>
            <a:r>
              <a:rPr lang="en-GB" altLang="zh-CN" u="sng" kern="100" dirty="0" err="1">
                <a:solidFill>
                  <a:srgbClr val="2D0EE4"/>
                </a:solidFill>
                <a:effectLst/>
                <a:ea typeface="宋体" panose="02010600030101010101" pitchFamily="2" charset="-122"/>
              </a:rPr>
              <a:t>Classno</a:t>
            </a:r>
            <a:r>
              <a:rPr lang="en-GB" altLang="zh-CN" kern="100" dirty="0">
                <a:ea typeface="宋体" panose="02010600030101010101" pitchFamily="2" charset="-122"/>
              </a:rPr>
              <a:t>} is </a:t>
            </a:r>
            <a:r>
              <a:rPr lang="en-US" altLang="zh-CN" kern="100" dirty="0">
                <a:solidFill>
                  <a:srgbClr val="FF0000"/>
                </a:solidFill>
                <a:ea typeface="宋体" panose="02010600030101010101" pitchFamily="2" charset="-122"/>
              </a:rPr>
              <a:t>not</a:t>
            </a:r>
            <a:r>
              <a:rPr lang="en-US" altLang="zh-CN" kern="100" dirty="0">
                <a:ea typeface="宋体" panose="02010600030101010101" pitchFamily="2" charset="-122"/>
              </a:rPr>
              <a:t> </a:t>
            </a:r>
            <a:r>
              <a:rPr lang="en-GB" altLang="zh-CN" kern="100" dirty="0">
                <a:ea typeface="宋体" panose="02010600030101010101" pitchFamily="2" charset="-122"/>
              </a:rPr>
              <a:t>contained in candidates</a:t>
            </a:r>
          </a:p>
          <a:p>
            <a:pPr lvl="1" algn="just"/>
            <a:r>
              <a:rPr lang="en-US" altLang="zh-CN" kern="100" dirty="0">
                <a:ea typeface="宋体" panose="02010600030101010101" pitchFamily="2" charset="-122"/>
              </a:rPr>
              <a:t>not in 2NF      , because in FD1, </a:t>
            </a:r>
            <a:r>
              <a:rPr lang="en-US" altLang="zh-CN" kern="100" dirty="0">
                <a:solidFill>
                  <a:srgbClr val="2D0EE4"/>
                </a:solidFill>
                <a:ea typeface="宋体" panose="02010600030101010101" pitchFamily="2" charset="-122"/>
              </a:rPr>
              <a:t>non-prime attribute </a:t>
            </a:r>
            <a:r>
              <a:rPr lang="en-US" altLang="zh-CN" kern="100" dirty="0">
                <a:ea typeface="宋体" panose="02010600030101010101" pitchFamily="2" charset="-122"/>
              </a:rPr>
              <a:t>is partially dependent on candidates</a:t>
            </a:r>
            <a:endParaRPr lang="zh-CN" altLang="zh-CN" kern="100" dirty="0"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BDD77-037C-4F1A-BE66-789D8EC76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dirty="0"/>
              <a:t>  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56BCFA-DC9F-4BC7-8050-F70C2FAAA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54DE1A-D0E1-4836-8693-54441E16A2EF}"/>
              </a:ext>
            </a:extLst>
          </p:cNvPr>
          <p:cNvSpPr txBox="1"/>
          <p:nvPr/>
        </p:nvSpPr>
        <p:spPr>
          <a:xfrm>
            <a:off x="4899646" y="2618620"/>
            <a:ext cx="4422621" cy="193899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ea typeface="微软雅黑 Light" panose="020B0502040204020203" pitchFamily="34" charset="-122"/>
              </a:rPr>
              <a:t>使用补充算法计算候选键：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L={</a:t>
            </a:r>
            <a:r>
              <a:rPr lang="en-US" altLang="zh-CN" sz="2000" dirty="0" err="1">
                <a:solidFill>
                  <a:srgbClr val="FF0000"/>
                </a:solidFill>
                <a:ea typeface="微软雅黑 Light" panose="020B0502040204020203" pitchFamily="34" charset="-122"/>
                <a:cs typeface="Times New Roman" pitchFamily="18" charset="0"/>
              </a:rPr>
              <a:t>Cno</a:t>
            </a:r>
            <a:r>
              <a:rPr lang="en-US" altLang="zh-CN" sz="2000" dirty="0">
                <a:ea typeface="微软雅黑 Light" panose="020B0502040204020203" pitchFamily="34" charset="-122"/>
              </a:rPr>
              <a:t>}</a:t>
            </a: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LR={</a:t>
            </a:r>
            <a:r>
              <a:rPr lang="en-US" altLang="zh-CN" sz="2000" dirty="0" err="1">
                <a:solidFill>
                  <a:srgbClr val="C00000"/>
                </a:solidFill>
                <a:ea typeface="微软雅黑 Light" panose="020B0502040204020203" pitchFamily="34" charset="-122"/>
                <a:cs typeface="Times New Roman" pitchFamily="18" charset="0"/>
              </a:rPr>
              <a:t>stNo</a:t>
            </a:r>
            <a:r>
              <a:rPr lang="en-US" altLang="zh-CN" sz="2000" dirty="0">
                <a:ea typeface="微软雅黑 Light" panose="020B0502040204020203" pitchFamily="34" charset="-122"/>
                <a:cs typeface="Times New Roman" pitchFamily="18" charset="0"/>
              </a:rPr>
              <a:t>, </a:t>
            </a:r>
            <a:r>
              <a:rPr lang="en-US" altLang="zh-CN" sz="2000" dirty="0" err="1">
                <a:solidFill>
                  <a:srgbClr val="C00000"/>
                </a:solidFill>
                <a:ea typeface="微软雅黑 Light" panose="020B0502040204020203" pitchFamily="34" charset="-122"/>
                <a:cs typeface="Times New Roman" pitchFamily="18" charset="0"/>
              </a:rPr>
              <a:t>stID</a:t>
            </a:r>
            <a:r>
              <a:rPr lang="en-US" altLang="zh-CN" sz="2000" dirty="0">
                <a:ea typeface="微软雅黑 Light" panose="020B0502040204020203" pitchFamily="34" charset="-122"/>
              </a:rPr>
              <a:t>}</a:t>
            </a: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R={</a:t>
            </a:r>
            <a:r>
              <a:rPr lang="en-GB" altLang="zh-CN" sz="2000" dirty="0">
                <a:ea typeface="微软雅黑 Light" panose="020B0502040204020203" pitchFamily="34" charset="-122"/>
                <a:cs typeface="Times New Roman" pitchFamily="18" charset="0"/>
              </a:rPr>
              <a:t>Name, </a:t>
            </a:r>
            <a:r>
              <a:rPr lang="en-GB" altLang="zh-CN" sz="2000" dirty="0" err="1">
                <a:ea typeface="微软雅黑 Light" panose="020B0502040204020203" pitchFamily="34" charset="-122"/>
                <a:cs typeface="Times New Roman" pitchFamily="18" charset="0"/>
              </a:rPr>
              <a:t>Telno</a:t>
            </a:r>
            <a:r>
              <a:rPr lang="en-GB" altLang="zh-CN" sz="2000" dirty="0">
                <a:ea typeface="微软雅黑 Light" panose="020B0502040204020203" pitchFamily="34" charset="-122"/>
                <a:cs typeface="Times New Roman" pitchFamily="18" charset="0"/>
              </a:rPr>
              <a:t>, </a:t>
            </a:r>
            <a:r>
              <a:rPr lang="en-GB" altLang="zh-CN" sz="2000" dirty="0" err="1">
                <a:ea typeface="微软雅黑 Light" panose="020B0502040204020203" pitchFamily="34" charset="-122"/>
                <a:cs typeface="Times New Roman" pitchFamily="18" charset="0"/>
              </a:rPr>
              <a:t>Classno</a:t>
            </a:r>
            <a:r>
              <a:rPr lang="en-GB" altLang="zh-CN" sz="2000" dirty="0">
                <a:ea typeface="微软雅黑 Light" panose="020B0502040204020203" pitchFamily="34" charset="-122"/>
                <a:cs typeface="Times New Roman" pitchFamily="18" charset="0"/>
              </a:rPr>
              <a:t>, </a:t>
            </a:r>
            <a:r>
              <a:rPr lang="en-GB" altLang="zh-CN" sz="2000" dirty="0" err="1">
                <a:ea typeface="微软雅黑 Light" panose="020B0502040204020203" pitchFamily="34" charset="-122"/>
                <a:cs typeface="Times New Roman" pitchFamily="18" charset="0"/>
              </a:rPr>
              <a:t>Cname</a:t>
            </a:r>
            <a:r>
              <a:rPr lang="en-GB" altLang="zh-CN" sz="2000" dirty="0">
                <a:ea typeface="微软雅黑 Light" panose="020B0502040204020203" pitchFamily="34" charset="-122"/>
                <a:cs typeface="Times New Roman" pitchFamily="18" charset="0"/>
              </a:rPr>
              <a:t>, Grade</a:t>
            </a:r>
            <a:r>
              <a:rPr lang="en-US" altLang="zh-CN" sz="2000" dirty="0">
                <a:ea typeface="微软雅黑 Light" panose="020B0502040204020203" pitchFamily="34" charset="-122"/>
              </a:rPr>
              <a:t>}</a:t>
            </a: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(</a:t>
            </a:r>
            <a:r>
              <a:rPr lang="en-US" altLang="zh-CN" sz="2000" dirty="0" err="1">
                <a:solidFill>
                  <a:srgbClr val="FF0000"/>
                </a:solidFill>
                <a:ea typeface="微软雅黑 Light" panose="020B0502040204020203" pitchFamily="34" charset="-122"/>
              </a:rPr>
              <a:t>Cno</a:t>
            </a:r>
            <a:r>
              <a:rPr lang="en-US" altLang="zh-CN" sz="2000" dirty="0">
                <a:ea typeface="微软雅黑 Light" panose="020B0502040204020203" pitchFamily="34" charset="-122"/>
              </a:rPr>
              <a:t>, </a:t>
            </a:r>
            <a:r>
              <a:rPr lang="en-US" altLang="zh-CN" sz="2000" dirty="0" err="1">
                <a:solidFill>
                  <a:srgbClr val="C00000"/>
                </a:solidFill>
                <a:ea typeface="微软雅黑 Light" panose="020B0502040204020203" pitchFamily="34" charset="-122"/>
              </a:rPr>
              <a:t>stNo</a:t>
            </a:r>
            <a:r>
              <a:rPr lang="en-US" altLang="zh-CN" sz="2000" dirty="0">
                <a:ea typeface="微软雅黑 Light" panose="020B0502040204020203" pitchFamily="34" charset="-122"/>
              </a:rPr>
              <a:t>)</a:t>
            </a:r>
            <a:r>
              <a:rPr lang="en-US" altLang="zh-CN" sz="2000" baseline="30000" dirty="0">
                <a:ea typeface="微软雅黑 Light" panose="020B0502040204020203" pitchFamily="34" charset="-122"/>
              </a:rPr>
              <a:t>+</a:t>
            </a:r>
            <a:r>
              <a:rPr lang="en-US" altLang="zh-CN" sz="2000" dirty="0">
                <a:ea typeface="微软雅黑 Light" panose="020B0502040204020203" pitchFamily="34" charset="-122"/>
              </a:rPr>
              <a:t>=R</a:t>
            </a: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(</a:t>
            </a:r>
            <a:r>
              <a:rPr lang="en-US" altLang="zh-CN" sz="2000" dirty="0" err="1">
                <a:solidFill>
                  <a:srgbClr val="FF0000"/>
                </a:solidFill>
                <a:ea typeface="微软雅黑 Light" panose="020B0502040204020203" pitchFamily="34" charset="-122"/>
              </a:rPr>
              <a:t>Cno</a:t>
            </a:r>
            <a:r>
              <a:rPr lang="en-US" altLang="zh-CN" sz="2000" dirty="0">
                <a:ea typeface="微软雅黑 Light" panose="020B0502040204020203" pitchFamily="34" charset="-122"/>
              </a:rPr>
              <a:t>, </a:t>
            </a:r>
            <a:r>
              <a:rPr lang="en-US" altLang="zh-CN" sz="2000" dirty="0" err="1">
                <a:solidFill>
                  <a:srgbClr val="C00000"/>
                </a:solidFill>
                <a:ea typeface="微软雅黑 Light" panose="020B0502040204020203" pitchFamily="34" charset="-122"/>
              </a:rPr>
              <a:t>stID</a:t>
            </a:r>
            <a:r>
              <a:rPr lang="en-US" altLang="zh-CN" sz="2000" dirty="0">
                <a:ea typeface="微软雅黑 Light" panose="020B0502040204020203" pitchFamily="34" charset="-122"/>
              </a:rPr>
              <a:t>)</a:t>
            </a:r>
            <a:r>
              <a:rPr lang="en-US" altLang="zh-CN" sz="2000" baseline="30000" dirty="0">
                <a:ea typeface="微软雅黑 Light" panose="020B0502040204020203" pitchFamily="34" charset="-122"/>
              </a:rPr>
              <a:t>+</a:t>
            </a:r>
            <a:r>
              <a:rPr lang="en-US" altLang="zh-CN" sz="2000" dirty="0">
                <a:ea typeface="微软雅黑 Light" panose="020B0502040204020203" pitchFamily="34" charset="-122"/>
              </a:rPr>
              <a:t>=R</a:t>
            </a:r>
          </a:p>
        </p:txBody>
      </p:sp>
      <p:sp>
        <p:nvSpPr>
          <p:cNvPr id="7" name="AutoShape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2A4DC0C-9FDA-4D6D-9452-AFBE39E8A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3144" y="6578115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E30973F-7647-448E-8BE5-A7BA75248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3144" y="6340474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FD8D5FC-B0AA-4175-B60C-07D90C7E2905}"/>
              </a:ext>
            </a:extLst>
          </p:cNvPr>
          <p:cNvCxnSpPr/>
          <p:nvPr/>
        </p:nvCxnSpPr>
        <p:spPr>
          <a:xfrm flipV="1">
            <a:off x="5979886" y="5854095"/>
            <a:ext cx="2273904" cy="599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97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45D1D-D4BA-460C-9475-43E3F7059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64B18E-6FB0-46C7-A99A-C98A97905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85366"/>
          </a:xfrm>
        </p:spPr>
        <p:txBody>
          <a:bodyPr>
            <a:normAutofit/>
          </a:bodyPr>
          <a:lstStyle/>
          <a:p>
            <a:pPr algn="just"/>
            <a:r>
              <a:rPr lang="en-GB" altLang="zh-CN" kern="100" dirty="0">
                <a:effectLst/>
              </a:rPr>
              <a:t>Is the decomposition ρ={R</a:t>
            </a:r>
            <a:r>
              <a:rPr lang="en-GB" altLang="zh-CN" kern="100" baseline="-25000" dirty="0">
                <a:effectLst/>
              </a:rPr>
              <a:t>1</a:t>
            </a:r>
            <a:r>
              <a:rPr lang="en-GB" altLang="zh-CN" kern="100" dirty="0">
                <a:effectLst/>
              </a:rPr>
              <a:t>(</a:t>
            </a:r>
            <a:r>
              <a:rPr lang="en-GB" altLang="zh-CN" kern="100" dirty="0" err="1">
                <a:effectLst/>
              </a:rPr>
              <a:t>stNo</a:t>
            </a:r>
            <a:r>
              <a:rPr lang="en-GB" altLang="zh-CN" kern="100" dirty="0">
                <a:effectLst/>
              </a:rPr>
              <a:t>, Name, </a:t>
            </a:r>
            <a:r>
              <a:rPr lang="en-GB" altLang="zh-CN" kern="100" dirty="0" err="1">
                <a:effectLst/>
              </a:rPr>
              <a:t>Telno</a:t>
            </a:r>
            <a:r>
              <a:rPr lang="en-GB" altLang="zh-CN" kern="100" dirty="0">
                <a:effectLst/>
              </a:rPr>
              <a:t>, </a:t>
            </a:r>
            <a:r>
              <a:rPr lang="en-GB" altLang="zh-CN" kern="100" dirty="0" err="1">
                <a:effectLst/>
              </a:rPr>
              <a:t>stId</a:t>
            </a:r>
            <a:r>
              <a:rPr lang="en-GB" altLang="zh-CN" kern="100" dirty="0">
                <a:effectLst/>
              </a:rPr>
              <a:t>, </a:t>
            </a:r>
            <a:r>
              <a:rPr lang="en-GB" altLang="zh-CN" kern="100" dirty="0" err="1">
                <a:effectLst/>
              </a:rPr>
              <a:t>Classno</a:t>
            </a:r>
            <a:r>
              <a:rPr lang="en-GB" altLang="zh-CN" kern="100" dirty="0">
                <a:effectLst/>
              </a:rPr>
              <a:t>, R</a:t>
            </a:r>
            <a:r>
              <a:rPr lang="en-GB" altLang="zh-CN" kern="100" baseline="-25000" dirty="0"/>
              <a:t>2</a:t>
            </a:r>
            <a:r>
              <a:rPr lang="en-GB" altLang="zh-CN" kern="100" dirty="0">
                <a:effectLst/>
              </a:rPr>
              <a:t>(</a:t>
            </a:r>
            <a:r>
              <a:rPr lang="en-GB" altLang="zh-CN" kern="100" dirty="0" err="1">
                <a:effectLst/>
              </a:rPr>
              <a:t>stId</a:t>
            </a:r>
            <a:r>
              <a:rPr lang="en-GB" altLang="zh-CN" kern="100" dirty="0">
                <a:effectLst/>
              </a:rPr>
              <a:t>, </a:t>
            </a:r>
            <a:r>
              <a:rPr lang="en-GB" altLang="zh-CN" kern="100" dirty="0" err="1">
                <a:effectLst/>
              </a:rPr>
              <a:t>Cno</a:t>
            </a:r>
            <a:r>
              <a:rPr lang="en-GB" altLang="zh-CN" kern="100" dirty="0">
                <a:effectLst/>
              </a:rPr>
              <a:t>, </a:t>
            </a:r>
            <a:r>
              <a:rPr lang="en-GB" altLang="zh-CN" kern="100" dirty="0" err="1">
                <a:effectLst/>
              </a:rPr>
              <a:t>Cname,Grade</a:t>
            </a:r>
            <a:r>
              <a:rPr lang="en-GB" altLang="zh-CN" kern="100" dirty="0">
                <a:effectLst/>
              </a:rPr>
              <a:t>) } on R lossless-join? Why?  </a:t>
            </a:r>
            <a:endParaRPr lang="en-US" altLang="zh-CN" kern="100" dirty="0"/>
          </a:p>
          <a:p>
            <a:pPr lvl="1" algn="just"/>
            <a:r>
              <a:rPr lang="en-US" altLang="zh-CN" kern="100" dirty="0">
                <a:effectLst/>
                <a:cs typeface="Times New Roman" panose="02020603050405020304" pitchFamily="18" charset="0"/>
              </a:rPr>
              <a:t>is a </a:t>
            </a:r>
            <a:r>
              <a:rPr lang="en-GB" altLang="zh-CN" kern="100" dirty="0">
                <a:effectLst/>
              </a:rPr>
              <a:t>lossless-join decomposition</a:t>
            </a:r>
            <a:r>
              <a:rPr lang="en-US" altLang="zh-CN" kern="100" dirty="0">
                <a:effectLst/>
                <a:cs typeface="Times New Roman" panose="02020603050405020304" pitchFamily="18" charset="0"/>
              </a:rPr>
              <a:t>, because </a:t>
            </a:r>
            <a:r>
              <a:rPr lang="en-GB" altLang="zh-CN" kern="100" dirty="0">
                <a:effectLst/>
              </a:rPr>
              <a:t>R</a:t>
            </a:r>
            <a:r>
              <a:rPr lang="en-GB" altLang="zh-CN" kern="100" baseline="-25000" dirty="0">
                <a:effectLst/>
              </a:rPr>
              <a:t>1</a:t>
            </a:r>
            <a:r>
              <a:rPr lang="zh-CN" altLang="zh-CN" kern="100" dirty="0">
                <a:effectLst/>
                <a:cs typeface="Times New Roman" panose="02020603050405020304" pitchFamily="18" charset="0"/>
              </a:rPr>
              <a:t>∩</a:t>
            </a:r>
            <a:r>
              <a:rPr lang="en-GB" altLang="zh-CN" kern="100" dirty="0">
                <a:effectLst/>
              </a:rPr>
              <a:t>R</a:t>
            </a:r>
            <a:r>
              <a:rPr lang="en-GB" altLang="zh-CN" kern="100" baseline="-25000" dirty="0"/>
              <a:t>2</a:t>
            </a:r>
            <a:r>
              <a:rPr lang="en-GB" altLang="zh-CN" kern="100" dirty="0">
                <a:effectLst/>
              </a:rPr>
              <a:t>=Id→R1</a:t>
            </a:r>
            <a:endParaRPr lang="zh-CN" altLang="zh-CN" kern="100" dirty="0">
              <a:effectLst/>
            </a:endParaRPr>
          </a:p>
          <a:p>
            <a:pPr algn="just"/>
            <a:endParaRPr lang="en-GB" altLang="zh-CN" kern="100" dirty="0"/>
          </a:p>
          <a:p>
            <a:pPr algn="just"/>
            <a:r>
              <a:rPr lang="en-GB" altLang="zh-CN" kern="100" dirty="0"/>
              <a:t>Give a lossless-join and dependency-preserving decomposition of R into 3NF</a:t>
            </a:r>
            <a:endParaRPr lang="zh-CN" altLang="zh-CN" kern="100" dirty="0"/>
          </a:p>
          <a:p>
            <a:pPr lvl="1" algn="just"/>
            <a:r>
              <a:rPr lang="en-GB" altLang="zh-CN" kern="100" dirty="0"/>
              <a:t>F</a:t>
            </a:r>
            <a:r>
              <a:rPr lang="en-GB" altLang="zh-CN" kern="100" baseline="-25000" dirty="0"/>
              <a:t>c</a:t>
            </a:r>
            <a:r>
              <a:rPr lang="en-GB" altLang="zh-CN" kern="100" dirty="0"/>
              <a:t>=F</a:t>
            </a:r>
          </a:p>
          <a:p>
            <a:pPr lvl="1" algn="just"/>
            <a:r>
              <a:rPr lang="en-GB" altLang="zh-CN" kern="100" dirty="0"/>
              <a:t>3</a:t>
            </a:r>
            <a:r>
              <a:rPr lang="en-US" altLang="zh-CN" kern="100" dirty="0"/>
              <a:t>NF decomposition</a:t>
            </a:r>
          </a:p>
          <a:p>
            <a:pPr lvl="2" algn="just"/>
            <a:r>
              <a:rPr lang="en-GB" altLang="zh-CN" kern="100" dirty="0"/>
              <a:t>R</a:t>
            </a:r>
            <a:r>
              <a:rPr lang="en-GB" altLang="zh-CN" kern="100" baseline="-25000" dirty="0"/>
              <a:t>1</a:t>
            </a:r>
            <a:r>
              <a:rPr lang="en-US" altLang="zh-CN" kern="100" dirty="0"/>
              <a:t>(</a:t>
            </a:r>
            <a:r>
              <a:rPr lang="en-US" altLang="zh-CN" kern="100" dirty="0" err="1">
                <a:solidFill>
                  <a:srgbClr val="C00000"/>
                </a:solidFill>
              </a:rPr>
              <a:t>st</a:t>
            </a:r>
            <a:r>
              <a:rPr lang="en-GB" altLang="zh-CN" kern="100" dirty="0">
                <a:solidFill>
                  <a:srgbClr val="C00000"/>
                </a:solidFill>
              </a:rPr>
              <a:t>No</a:t>
            </a:r>
            <a:r>
              <a:rPr lang="en-US" altLang="zh-CN" kern="100" dirty="0"/>
              <a:t>,</a:t>
            </a:r>
            <a:r>
              <a:rPr lang="en-GB" altLang="zh-CN" kern="100" dirty="0"/>
              <a:t>Name, </a:t>
            </a:r>
            <a:r>
              <a:rPr lang="en-GB" altLang="zh-CN" kern="100" dirty="0" err="1"/>
              <a:t>Telno</a:t>
            </a:r>
            <a:r>
              <a:rPr lang="en-GB" altLang="zh-CN" kern="100" dirty="0"/>
              <a:t>, </a:t>
            </a:r>
            <a:r>
              <a:rPr lang="en-GB" altLang="zh-CN" kern="100" dirty="0" err="1">
                <a:solidFill>
                  <a:srgbClr val="C00000"/>
                </a:solidFill>
              </a:rPr>
              <a:t>stId</a:t>
            </a:r>
            <a:r>
              <a:rPr lang="en-GB" altLang="zh-CN" kern="100" dirty="0"/>
              <a:t>, </a:t>
            </a:r>
            <a:r>
              <a:rPr lang="en-GB" altLang="zh-CN" kern="100" dirty="0" err="1"/>
              <a:t>Classno</a:t>
            </a:r>
            <a:r>
              <a:rPr lang="en-GB" altLang="zh-CN" kern="100" dirty="0"/>
              <a:t>)</a:t>
            </a:r>
            <a:endParaRPr lang="zh-CN" altLang="zh-CN" kern="100" dirty="0"/>
          </a:p>
          <a:p>
            <a:pPr lvl="2" algn="just"/>
            <a:r>
              <a:rPr lang="en-GB" altLang="zh-CN" kern="100" dirty="0"/>
              <a:t>R</a:t>
            </a:r>
            <a:r>
              <a:rPr lang="en-GB" altLang="zh-CN" kern="100" baseline="-25000" dirty="0"/>
              <a:t>2</a:t>
            </a:r>
            <a:r>
              <a:rPr lang="en-GB" altLang="zh-CN" kern="100" dirty="0"/>
              <a:t>(</a:t>
            </a:r>
            <a:r>
              <a:rPr lang="en-GB" altLang="zh-CN" kern="100" dirty="0" err="1"/>
              <a:t>stNo,Cno,Grade</a:t>
            </a:r>
            <a:r>
              <a:rPr lang="en-GB" altLang="zh-CN" kern="100" dirty="0"/>
              <a:t>)</a:t>
            </a:r>
            <a:endParaRPr lang="zh-CN" altLang="zh-CN" kern="100" dirty="0"/>
          </a:p>
          <a:p>
            <a:pPr lvl="2" algn="just"/>
            <a:r>
              <a:rPr lang="en-GB" altLang="zh-CN" kern="100" dirty="0"/>
              <a:t>R</a:t>
            </a:r>
            <a:r>
              <a:rPr lang="en-GB" altLang="zh-CN" kern="100" baseline="-25000" dirty="0"/>
              <a:t>3</a:t>
            </a:r>
            <a:r>
              <a:rPr lang="en-GB" altLang="zh-CN" kern="100" dirty="0"/>
              <a:t>(</a:t>
            </a:r>
            <a:r>
              <a:rPr lang="en-GB" altLang="zh-CN" kern="100" dirty="0" err="1"/>
              <a:t>Cno</a:t>
            </a:r>
            <a:r>
              <a:rPr lang="en-GB" altLang="zh-CN" kern="100" dirty="0"/>
              <a:t>, </a:t>
            </a:r>
            <a:r>
              <a:rPr lang="en-GB" altLang="zh-CN" kern="100" dirty="0" err="1"/>
              <a:t>Cname</a:t>
            </a:r>
            <a:r>
              <a:rPr lang="en-GB" altLang="zh-CN" kern="100" dirty="0"/>
              <a:t>)</a:t>
            </a:r>
          </a:p>
          <a:p>
            <a:pPr lvl="2" algn="just"/>
            <a:r>
              <a:rPr lang="en-GB" altLang="zh-CN" kern="100" dirty="0"/>
              <a:t>R</a:t>
            </a:r>
            <a:r>
              <a:rPr lang="en-GB" altLang="zh-CN" kern="100" baseline="-25000" dirty="0"/>
              <a:t>4</a:t>
            </a:r>
            <a:r>
              <a:rPr lang="en-GB" altLang="zh-CN" kern="100" dirty="0"/>
              <a:t>(</a:t>
            </a:r>
            <a:r>
              <a:rPr lang="en-GB" altLang="zh-CN" kern="100" dirty="0" err="1"/>
              <a:t>stID,Cno</a:t>
            </a:r>
            <a:r>
              <a:rPr lang="en-GB" altLang="zh-CN" kern="100" dirty="0"/>
              <a:t>)</a:t>
            </a:r>
            <a:endParaRPr lang="zh-CN" altLang="zh-CN" kern="100" dirty="0"/>
          </a:p>
          <a:p>
            <a:pPr marL="0" indent="0" algn="just">
              <a:buNone/>
            </a:pPr>
            <a:endParaRPr lang="zh-CN" altLang="zh-CN" kern="100" dirty="0"/>
          </a:p>
          <a:p>
            <a:pPr algn="just"/>
            <a:endParaRPr lang="en-US" altLang="zh-CN" kern="1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BDD77-037C-4F1A-BE66-789D8EC76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dirty="0"/>
              <a:t>  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56BCFA-DC9F-4BC7-8050-F70C2FAAA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31F209-BDAA-4264-A20B-7F9FBB23B469}"/>
              </a:ext>
            </a:extLst>
          </p:cNvPr>
          <p:cNvSpPr txBox="1"/>
          <p:nvPr/>
        </p:nvSpPr>
        <p:spPr>
          <a:xfrm>
            <a:off x="6856047" y="3620277"/>
            <a:ext cx="5153398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indent="0" algn="just">
              <a:buNone/>
            </a:pPr>
            <a:r>
              <a:rPr lang="en-GB" altLang="zh-CN" sz="2400" kern="100" dirty="0">
                <a:effectLst/>
                <a:ea typeface="宋体" panose="02010600030101010101" pitchFamily="2" charset="-122"/>
              </a:rPr>
              <a:t>F=     </a:t>
            </a:r>
          </a:p>
          <a:p>
            <a:pPr marL="0" indent="0" algn="just">
              <a:buNone/>
            </a:pPr>
            <a:r>
              <a:rPr lang="en-GB" altLang="zh-CN" sz="2400" kern="100" dirty="0">
                <a:effectLst/>
                <a:ea typeface="宋体" panose="02010600030101010101" pitchFamily="2" charset="-122"/>
              </a:rPr>
              <a:t>        {</a:t>
            </a:r>
            <a:r>
              <a:rPr lang="en-GB" altLang="zh-CN" sz="2400" kern="100" dirty="0" err="1">
                <a:effectLst/>
                <a:ea typeface="宋体" panose="02010600030101010101" pitchFamily="2" charset="-122"/>
              </a:rPr>
              <a:t>stNo</a:t>
            </a:r>
            <a:r>
              <a:rPr lang="en-GB" altLang="zh-CN" sz="2400" kern="100" dirty="0">
                <a:effectLst/>
                <a:ea typeface="宋体" panose="02010600030101010101" pitchFamily="2" charset="-122"/>
              </a:rPr>
              <a:t>→ Name, </a:t>
            </a:r>
            <a:r>
              <a:rPr lang="en-GB" altLang="zh-CN" sz="2400" kern="100" dirty="0" err="1">
                <a:effectLst/>
                <a:ea typeface="宋体" panose="02010600030101010101" pitchFamily="2" charset="-122"/>
              </a:rPr>
              <a:t>Telno</a:t>
            </a:r>
            <a:r>
              <a:rPr lang="en-GB" altLang="zh-CN" sz="2400" kern="100" dirty="0">
                <a:effectLst/>
                <a:ea typeface="宋体" panose="02010600030101010101" pitchFamily="2" charset="-122"/>
              </a:rPr>
              <a:t>, </a:t>
            </a:r>
            <a:r>
              <a:rPr lang="en-GB" altLang="zh-CN" sz="2400" kern="100" dirty="0" err="1">
                <a:effectLst/>
                <a:ea typeface="宋体" panose="02010600030101010101" pitchFamily="2" charset="-122"/>
              </a:rPr>
              <a:t>stId</a:t>
            </a:r>
            <a:r>
              <a:rPr lang="en-GB" altLang="zh-CN" sz="2400" kern="100" dirty="0">
                <a:effectLst/>
                <a:ea typeface="宋体" panose="02010600030101010101" pitchFamily="2" charset="-122"/>
              </a:rPr>
              <a:t>, </a:t>
            </a:r>
            <a:r>
              <a:rPr lang="en-GB" altLang="zh-CN" sz="2400" kern="100" dirty="0" err="1">
                <a:effectLst/>
                <a:ea typeface="宋体" panose="02010600030101010101" pitchFamily="2" charset="-122"/>
              </a:rPr>
              <a:t>Classno</a:t>
            </a:r>
            <a:r>
              <a:rPr lang="en-GB" altLang="zh-CN" sz="2400" kern="100" dirty="0">
                <a:effectLst/>
                <a:ea typeface="宋体" panose="02010600030101010101" pitchFamily="2" charset="-122"/>
              </a:rPr>
              <a:t>, </a:t>
            </a:r>
          </a:p>
          <a:p>
            <a:pPr marL="0" indent="0" algn="just">
              <a:buNone/>
            </a:pPr>
            <a:r>
              <a:rPr lang="en-GB" altLang="zh-CN" sz="2400" kern="100" dirty="0">
                <a:solidFill>
                  <a:srgbClr val="C00000"/>
                </a:solidFill>
                <a:ea typeface="宋体" panose="02010600030101010101" pitchFamily="2" charset="-122"/>
              </a:rPr>
              <a:t>         </a:t>
            </a:r>
            <a:r>
              <a:rPr lang="en-GB" altLang="zh-CN" sz="2400" kern="100" dirty="0" err="1">
                <a:solidFill>
                  <a:srgbClr val="C00000"/>
                </a:solidFill>
                <a:ea typeface="宋体" panose="02010600030101010101" pitchFamily="2" charset="-122"/>
              </a:rPr>
              <a:t>st</a:t>
            </a:r>
            <a:r>
              <a:rPr lang="en-GB" altLang="zh-CN" sz="2400" kern="100" dirty="0" err="1">
                <a:solidFill>
                  <a:srgbClr val="C00000"/>
                </a:solidFill>
                <a:effectLst/>
                <a:ea typeface="宋体" panose="02010600030101010101" pitchFamily="2" charset="-122"/>
              </a:rPr>
              <a:t>Id</a:t>
            </a:r>
            <a:r>
              <a:rPr lang="en-GB" altLang="zh-CN" sz="2400" kern="100" dirty="0">
                <a:solidFill>
                  <a:srgbClr val="C00000"/>
                </a:solidFill>
                <a:effectLst/>
                <a:ea typeface="宋体" panose="02010600030101010101" pitchFamily="2" charset="-122"/>
              </a:rPr>
              <a:t>→  </a:t>
            </a:r>
            <a:r>
              <a:rPr lang="en-GB" altLang="zh-CN" sz="2400" kern="100" dirty="0" err="1">
                <a:solidFill>
                  <a:srgbClr val="C00000"/>
                </a:solidFill>
                <a:effectLst/>
                <a:ea typeface="宋体" panose="02010600030101010101" pitchFamily="2" charset="-122"/>
              </a:rPr>
              <a:t>stNo</a:t>
            </a:r>
            <a:r>
              <a:rPr lang="en-GB" altLang="zh-CN" sz="2400" kern="100" dirty="0">
                <a:effectLst/>
                <a:ea typeface="宋体" panose="02010600030101010101" pitchFamily="2" charset="-122"/>
              </a:rPr>
              <a:t>, </a:t>
            </a:r>
          </a:p>
          <a:p>
            <a:pPr marL="0" indent="0" algn="just">
              <a:buNone/>
            </a:pPr>
            <a:r>
              <a:rPr lang="en-GB" altLang="zh-CN" sz="2400" kern="100" dirty="0">
                <a:ea typeface="宋体" panose="02010600030101010101" pitchFamily="2" charset="-122"/>
              </a:rPr>
              <a:t>          </a:t>
            </a:r>
            <a:r>
              <a:rPr lang="en-GB" altLang="zh-CN" sz="2400" kern="100" dirty="0" err="1">
                <a:ea typeface="宋体" panose="02010600030101010101" pitchFamily="2" charset="-122"/>
              </a:rPr>
              <a:t>st</a:t>
            </a:r>
            <a:r>
              <a:rPr lang="en-GB" altLang="zh-CN" sz="2400" kern="100" dirty="0" err="1">
                <a:effectLst/>
                <a:ea typeface="宋体" panose="02010600030101010101" pitchFamily="2" charset="-122"/>
              </a:rPr>
              <a:t>No</a:t>
            </a:r>
            <a:r>
              <a:rPr lang="en-GB" altLang="zh-CN" sz="2400" kern="100" dirty="0">
                <a:effectLst/>
                <a:ea typeface="宋体" panose="02010600030101010101" pitchFamily="2" charset="-122"/>
              </a:rPr>
              <a:t>, </a:t>
            </a:r>
            <a:r>
              <a:rPr lang="en-GB" altLang="zh-CN" sz="2400" kern="100" dirty="0" err="1">
                <a:effectLst/>
                <a:ea typeface="宋体" panose="02010600030101010101" pitchFamily="2" charset="-122"/>
              </a:rPr>
              <a:t>Cno→Grade</a:t>
            </a:r>
            <a:r>
              <a:rPr lang="en-GB" altLang="zh-CN" sz="2400" kern="100" dirty="0">
                <a:effectLst/>
                <a:ea typeface="宋体" panose="02010600030101010101" pitchFamily="2" charset="-122"/>
              </a:rPr>
              <a:t>, </a:t>
            </a:r>
          </a:p>
          <a:p>
            <a:pPr marL="0" indent="0" algn="just">
              <a:buNone/>
            </a:pPr>
            <a:r>
              <a:rPr lang="en-GB" altLang="zh-CN" sz="2400" kern="100" dirty="0">
                <a:ea typeface="宋体" panose="02010600030101010101" pitchFamily="2" charset="-122"/>
              </a:rPr>
              <a:t>          </a:t>
            </a:r>
            <a:r>
              <a:rPr lang="en-GB" altLang="zh-CN" sz="2400" kern="100" dirty="0" err="1">
                <a:effectLst/>
                <a:ea typeface="宋体" panose="02010600030101010101" pitchFamily="2" charset="-122"/>
              </a:rPr>
              <a:t>Cno→Cname</a:t>
            </a:r>
            <a:r>
              <a:rPr lang="en-GB" altLang="zh-CN" sz="2400" kern="100" dirty="0">
                <a:effectLst/>
                <a:ea typeface="宋体" panose="02010600030101010101" pitchFamily="2" charset="-122"/>
              </a:rPr>
              <a:t>          }</a:t>
            </a:r>
            <a:endParaRPr lang="en-GB" altLang="zh-CN" sz="2400" kern="100" dirty="0">
              <a:ea typeface="宋体" panose="02010600030101010101" pitchFamily="2" charset="-122"/>
            </a:endParaRPr>
          </a:p>
          <a:p>
            <a:r>
              <a:rPr lang="en-US" altLang="zh-CN" sz="2400" dirty="0"/>
              <a:t>Candidate keys: </a:t>
            </a:r>
          </a:p>
          <a:p>
            <a:r>
              <a:rPr lang="en-US" altLang="zh-CN" sz="2400" kern="100" dirty="0">
                <a:ea typeface="宋体" panose="02010600030101010101" pitchFamily="2" charset="-122"/>
              </a:rPr>
              <a:t>          </a:t>
            </a:r>
            <a:r>
              <a:rPr lang="en-GB" altLang="zh-CN" sz="2400" kern="100" dirty="0">
                <a:ea typeface="宋体" panose="02010600030101010101" pitchFamily="2" charset="-122"/>
              </a:rPr>
              <a:t>(</a:t>
            </a:r>
            <a:r>
              <a:rPr lang="en-GB" altLang="zh-CN" sz="2400" kern="100" dirty="0" err="1">
                <a:ea typeface="宋体" panose="02010600030101010101" pitchFamily="2" charset="-122"/>
              </a:rPr>
              <a:t>stNo</a:t>
            </a:r>
            <a:r>
              <a:rPr lang="en-GB" altLang="zh-CN" sz="2400" kern="100" dirty="0">
                <a:ea typeface="宋体" panose="02010600030101010101" pitchFamily="2" charset="-122"/>
              </a:rPr>
              <a:t>, </a:t>
            </a:r>
            <a:r>
              <a:rPr lang="en-GB" altLang="zh-CN" sz="2400" kern="100" dirty="0" err="1">
                <a:ea typeface="宋体" panose="02010600030101010101" pitchFamily="2" charset="-122"/>
              </a:rPr>
              <a:t>Cno</a:t>
            </a:r>
            <a:r>
              <a:rPr lang="en-GB" altLang="zh-CN" sz="2400" kern="100" dirty="0">
                <a:ea typeface="宋体" panose="02010600030101010101" pitchFamily="2" charset="-122"/>
              </a:rPr>
              <a:t>) </a:t>
            </a:r>
          </a:p>
          <a:p>
            <a:r>
              <a:rPr lang="en-GB" altLang="zh-CN" sz="2400" kern="100" dirty="0">
                <a:ea typeface="宋体" panose="02010600030101010101" pitchFamily="2" charset="-122"/>
              </a:rPr>
              <a:t>          (</a:t>
            </a:r>
            <a:r>
              <a:rPr lang="en-GB" altLang="zh-CN" sz="2400" kern="100" dirty="0" err="1">
                <a:ea typeface="宋体" panose="02010600030101010101" pitchFamily="2" charset="-122"/>
              </a:rPr>
              <a:t>stId</a:t>
            </a:r>
            <a:r>
              <a:rPr lang="en-GB" altLang="zh-CN" sz="2400" kern="100" dirty="0">
                <a:ea typeface="宋体" panose="02010600030101010101" pitchFamily="2" charset="-122"/>
              </a:rPr>
              <a:t>, </a:t>
            </a:r>
            <a:r>
              <a:rPr lang="en-GB" altLang="zh-CN" sz="2400" kern="100" dirty="0" err="1">
                <a:ea typeface="宋体" panose="02010600030101010101" pitchFamily="2" charset="-122"/>
              </a:rPr>
              <a:t>Cno</a:t>
            </a:r>
            <a:r>
              <a:rPr lang="en-GB" altLang="zh-CN" sz="2400" kern="100" dirty="0"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03AF1575-D94F-4F7E-9AFE-3FA07D3BE7ED}"/>
              </a:ext>
            </a:extLst>
          </p:cNvPr>
          <p:cNvSpPr/>
          <p:nvPr/>
        </p:nvSpPr>
        <p:spPr>
          <a:xfrm>
            <a:off x="7357188" y="4184780"/>
            <a:ext cx="111968" cy="429208"/>
          </a:xfrm>
          <a:prstGeom prst="leftBrac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03075C2-B2F1-4C0D-9F1B-052BE358685D}"/>
              </a:ext>
            </a:extLst>
          </p:cNvPr>
          <p:cNvCxnSpPr/>
          <p:nvPr/>
        </p:nvCxnSpPr>
        <p:spPr>
          <a:xfrm flipH="1" flipV="1">
            <a:off x="5547049" y="3998167"/>
            <a:ext cx="1810139" cy="401217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EE1B399-BC62-40C2-AF93-0ADD4B4BF010}"/>
              </a:ext>
            </a:extLst>
          </p:cNvPr>
          <p:cNvCxnSpPr>
            <a:cxnSpLocks/>
          </p:cNvCxnSpPr>
          <p:nvPr/>
        </p:nvCxnSpPr>
        <p:spPr>
          <a:xfrm flipH="1" flipV="1">
            <a:off x="3638939" y="4454066"/>
            <a:ext cx="3959292" cy="509822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9F1339F-7941-46EF-AEEF-F031F9475A6E}"/>
              </a:ext>
            </a:extLst>
          </p:cNvPr>
          <p:cNvCxnSpPr>
            <a:cxnSpLocks/>
          </p:cNvCxnSpPr>
          <p:nvPr/>
        </p:nvCxnSpPr>
        <p:spPr>
          <a:xfrm flipH="1" flipV="1">
            <a:off x="3200400" y="4883274"/>
            <a:ext cx="4409497" cy="45383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03B9A80-47CA-42C4-8FB9-438FF4C21CCB}"/>
              </a:ext>
            </a:extLst>
          </p:cNvPr>
          <p:cNvCxnSpPr>
            <a:cxnSpLocks/>
          </p:cNvCxnSpPr>
          <p:nvPr/>
        </p:nvCxnSpPr>
        <p:spPr>
          <a:xfrm flipH="1" flipV="1">
            <a:off x="3564294" y="4573681"/>
            <a:ext cx="4081371" cy="148655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F3EB981-417F-41B4-9B51-FE5137C54BBF}"/>
              </a:ext>
            </a:extLst>
          </p:cNvPr>
          <p:cNvCxnSpPr>
            <a:cxnSpLocks/>
          </p:cNvCxnSpPr>
          <p:nvPr/>
        </p:nvCxnSpPr>
        <p:spPr>
          <a:xfrm flipH="1" flipV="1">
            <a:off x="2746075" y="5304453"/>
            <a:ext cx="4863823" cy="1154667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822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56CAE-A168-48C6-A949-9EAB9EF1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 7-3 Examples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9CDC91-A383-492F-86E8-673FD0B0C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5918679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GB" altLang="zh-CN" kern="100" dirty="0">
                <a:effectLst/>
                <a:ea typeface="宋体" panose="02010600030101010101" pitchFamily="2" charset="-122"/>
              </a:rPr>
              <a:t>  </a:t>
            </a:r>
            <a:r>
              <a:rPr lang="en-GB" altLang="zh-CN" sz="3000" b="1" dirty="0">
                <a:solidFill>
                  <a:schemeClr val="accent5">
                    <a:lumMod val="75000"/>
                  </a:schemeClr>
                </a:solidFill>
                <a:ea typeface="微软雅黑" panose="020B0503020204020204" pitchFamily="2" charset="-122"/>
                <a:cs typeface="+mj-cs"/>
              </a:rPr>
              <a:t>Example 3</a:t>
            </a:r>
          </a:p>
          <a:p>
            <a:pPr algn="just"/>
            <a:r>
              <a:rPr lang="en-GB" altLang="zh-CN" kern="100" dirty="0">
                <a:effectLst/>
                <a:ea typeface="宋体" panose="02010600030101010101" pitchFamily="2" charset="-122"/>
              </a:rPr>
              <a:t>Consider the relation schema Sales about </a:t>
            </a:r>
            <a:r>
              <a:rPr lang="en-GB" altLang="zh-CN" kern="100" dirty="0" err="1">
                <a:effectLst/>
                <a:ea typeface="宋体" panose="02010600030101010101" pitchFamily="2" charset="-122"/>
              </a:rPr>
              <a:t>saling</a:t>
            </a:r>
            <a:r>
              <a:rPr lang="en-GB" altLang="zh-CN" kern="100" dirty="0">
                <a:effectLst/>
                <a:ea typeface="宋体" panose="02010600030101010101" pitchFamily="2" charset="-122"/>
              </a:rPr>
              <a:t> information and the functional dependency F hold on Sales:</a:t>
            </a:r>
            <a:endParaRPr lang="en-US" altLang="zh-CN" kern="100" dirty="0">
              <a:ea typeface="宋体" panose="02010600030101010101" pitchFamily="2" charset="-122"/>
            </a:endParaRPr>
          </a:p>
          <a:p>
            <a:pPr lvl="1" algn="just"/>
            <a:r>
              <a:rPr lang="en-US" altLang="zh-CN" kern="100" dirty="0">
                <a:ea typeface="宋体" panose="02010600030101010101" pitchFamily="2" charset="-122"/>
              </a:rPr>
              <a:t>Sales(Sales-</a:t>
            </a:r>
            <a:r>
              <a:rPr lang="en-US" altLang="zh-CN" kern="100" dirty="0" err="1">
                <a:ea typeface="宋体" panose="02010600030101010101" pitchFamily="2" charset="-122"/>
              </a:rPr>
              <a:t>TransactionNo</a:t>
            </a:r>
            <a:r>
              <a:rPr lang="en-US" altLang="zh-CN" kern="100" dirty="0">
                <a:ea typeface="宋体" panose="02010600030101010101" pitchFamily="2" charset="-122"/>
              </a:rPr>
              <a:t>, Item-No, Item-Price, Item-</a:t>
            </a:r>
            <a:r>
              <a:rPr lang="en-US" altLang="zh-CN" kern="100" dirty="0" err="1">
                <a:ea typeface="宋体" panose="02010600030101010101" pitchFamily="2" charset="-122"/>
              </a:rPr>
              <a:t>QuantitySold</a:t>
            </a:r>
            <a:r>
              <a:rPr lang="en-US" altLang="zh-CN" kern="100" dirty="0">
                <a:ea typeface="宋体" panose="02010600030101010101" pitchFamily="2" charset="-122"/>
              </a:rPr>
              <a:t>, Seller, </a:t>
            </a:r>
            <a:r>
              <a:rPr lang="en-US" altLang="zh-CN" kern="100" dirty="0" err="1">
                <a:ea typeface="宋体" panose="02010600030101010101" pitchFamily="2" charset="-122"/>
              </a:rPr>
              <a:t>SellerDistrict</a:t>
            </a:r>
            <a:r>
              <a:rPr lang="en-US" altLang="zh-CN" kern="100" dirty="0">
                <a:ea typeface="宋体" panose="02010600030101010101" pitchFamily="2" charset="-122"/>
              </a:rPr>
              <a:t>)</a:t>
            </a:r>
            <a:endParaRPr lang="en-GB" altLang="zh-CN" kern="100" dirty="0">
              <a:ea typeface="宋体" panose="02010600030101010101" pitchFamily="2" charset="-122"/>
            </a:endParaRPr>
          </a:p>
          <a:p>
            <a:pPr lvl="1" algn="just"/>
            <a:r>
              <a:rPr lang="en-GB" altLang="zh-CN" kern="100" dirty="0">
                <a:ea typeface="宋体" panose="02010600030101010101" pitchFamily="2" charset="-122"/>
              </a:rPr>
              <a:t>F = { </a:t>
            </a:r>
            <a:r>
              <a:rPr lang="en-US" altLang="zh-CN" kern="100" dirty="0">
                <a:ea typeface="宋体" panose="02010600030101010101" pitchFamily="2" charset="-122"/>
              </a:rPr>
              <a:t>Sales-</a:t>
            </a:r>
            <a:r>
              <a:rPr lang="en-US" altLang="zh-CN" kern="100" dirty="0" err="1">
                <a:ea typeface="宋体" panose="02010600030101010101" pitchFamily="2" charset="-122"/>
              </a:rPr>
              <a:t>TransactionNo</a:t>
            </a:r>
            <a:r>
              <a:rPr lang="en-US" altLang="zh-CN" kern="100" dirty="0">
                <a:ea typeface="宋体" panose="02010600030101010101" pitchFamily="2" charset="-122"/>
              </a:rPr>
              <a:t>, Item-No </a:t>
            </a:r>
            <a:r>
              <a:rPr lang="en-US" altLang="zh-CN" kern="100" dirty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kern="100" dirty="0">
                <a:ea typeface="宋体" panose="02010600030101010101" pitchFamily="2" charset="-122"/>
              </a:rPr>
              <a:t> Item-</a:t>
            </a:r>
            <a:r>
              <a:rPr lang="en-US" altLang="zh-CN" kern="100" dirty="0" err="1">
                <a:ea typeface="宋体" panose="02010600030101010101" pitchFamily="2" charset="-122"/>
              </a:rPr>
              <a:t>QuantitySold</a:t>
            </a:r>
            <a:r>
              <a:rPr lang="en-US" altLang="zh-CN" kern="100" dirty="0">
                <a:ea typeface="宋体" panose="02010600030101010101" pitchFamily="2" charset="-122"/>
              </a:rPr>
              <a:t> </a:t>
            </a:r>
            <a:endParaRPr lang="zh-CN" altLang="zh-CN" kern="100" dirty="0">
              <a:ea typeface="宋体" panose="02010600030101010101" pitchFamily="2" charset="-122"/>
            </a:endParaRPr>
          </a:p>
          <a:p>
            <a:pPr marL="130175" indent="0" algn="just">
              <a:buNone/>
            </a:pPr>
            <a:r>
              <a:rPr lang="en-US" altLang="zh-CN" kern="100" dirty="0">
                <a:ea typeface="宋体" panose="02010600030101010101" pitchFamily="2" charset="-122"/>
              </a:rPr>
              <a:t>	    Item-No </a:t>
            </a:r>
            <a:r>
              <a:rPr lang="en-US" altLang="zh-CN" kern="100" dirty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kern="100" dirty="0">
                <a:ea typeface="宋体" panose="02010600030101010101" pitchFamily="2" charset="-122"/>
              </a:rPr>
              <a:t> Item-Price</a:t>
            </a:r>
            <a:endParaRPr lang="zh-CN" altLang="zh-CN" kern="100" dirty="0">
              <a:ea typeface="宋体" panose="02010600030101010101" pitchFamily="2" charset="-122"/>
            </a:endParaRPr>
          </a:p>
          <a:p>
            <a:pPr marL="130175" indent="0" algn="just">
              <a:buNone/>
            </a:pPr>
            <a:r>
              <a:rPr lang="en-US" altLang="zh-CN" kern="100" dirty="0">
                <a:ea typeface="宋体" panose="02010600030101010101" pitchFamily="2" charset="-122"/>
              </a:rPr>
              <a:t>	    Sales-</a:t>
            </a:r>
            <a:r>
              <a:rPr lang="en-US" altLang="zh-CN" kern="100" dirty="0" err="1">
                <a:ea typeface="宋体" panose="02010600030101010101" pitchFamily="2" charset="-122"/>
              </a:rPr>
              <a:t>TransactionNo</a:t>
            </a:r>
            <a:r>
              <a:rPr lang="en-US" altLang="zh-CN" kern="100" dirty="0">
                <a:ea typeface="宋体" panose="02010600030101010101" pitchFamily="2" charset="-122"/>
              </a:rPr>
              <a:t> </a:t>
            </a:r>
            <a:r>
              <a:rPr lang="en-US" altLang="zh-CN" kern="100" dirty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kern="100" dirty="0">
                <a:ea typeface="宋体" panose="02010600030101010101" pitchFamily="2" charset="-122"/>
              </a:rPr>
              <a:t>Seller</a:t>
            </a:r>
            <a:endParaRPr lang="zh-CN" altLang="zh-CN" kern="100" dirty="0">
              <a:ea typeface="宋体" panose="02010600030101010101" pitchFamily="2" charset="-122"/>
            </a:endParaRPr>
          </a:p>
          <a:p>
            <a:pPr marL="487363" lvl="1" indent="0" algn="just">
              <a:buNone/>
            </a:pPr>
            <a:r>
              <a:rPr lang="en-US" altLang="zh-CN" kern="100" dirty="0">
                <a:ea typeface="宋体" panose="02010600030101010101" pitchFamily="2" charset="-122"/>
              </a:rPr>
              <a:t>          </a:t>
            </a:r>
            <a:r>
              <a:rPr lang="en-US" altLang="zh-CN" kern="100" dirty="0" err="1">
                <a:ea typeface="宋体" panose="02010600030101010101" pitchFamily="2" charset="-122"/>
              </a:rPr>
              <a:t>Seller</a:t>
            </a:r>
            <a:r>
              <a:rPr lang="en-US" altLang="zh-CN" kern="100" dirty="0" err="1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kern="100" dirty="0" err="1">
                <a:ea typeface="宋体" panose="02010600030101010101" pitchFamily="2" charset="-122"/>
              </a:rPr>
              <a:t>SellerDistrict</a:t>
            </a:r>
            <a:r>
              <a:rPr lang="en-US" altLang="zh-CN" kern="100" dirty="0">
                <a:ea typeface="宋体" panose="02010600030101010101" pitchFamily="2" charset="-122"/>
              </a:rPr>
              <a:t> }</a:t>
            </a:r>
          </a:p>
          <a:p>
            <a:pPr marL="400050" algn="just"/>
            <a:r>
              <a:rPr lang="en-US" altLang="zh-CN" kern="100" dirty="0">
                <a:ea typeface="宋体" panose="02010600030101010101" pitchFamily="2" charset="-122"/>
              </a:rPr>
              <a:t>The candidate key: </a:t>
            </a:r>
            <a:r>
              <a:rPr lang="en-US" altLang="zh-CN" kern="100" dirty="0">
                <a:solidFill>
                  <a:srgbClr val="FF0000"/>
                </a:solidFill>
                <a:ea typeface="宋体" panose="02010600030101010101" pitchFamily="2" charset="-122"/>
              </a:rPr>
              <a:t>Sales-</a:t>
            </a:r>
            <a:r>
              <a:rPr lang="en-US" altLang="zh-CN" kern="100" dirty="0" err="1">
                <a:solidFill>
                  <a:srgbClr val="FF0000"/>
                </a:solidFill>
                <a:ea typeface="宋体" panose="02010600030101010101" pitchFamily="2" charset="-122"/>
              </a:rPr>
              <a:t>TransactionNo</a:t>
            </a:r>
            <a:r>
              <a:rPr lang="en-US" altLang="zh-CN" kern="100" dirty="0">
                <a:solidFill>
                  <a:srgbClr val="FF0000"/>
                </a:solidFill>
                <a:ea typeface="宋体" panose="02010600030101010101" pitchFamily="2" charset="-122"/>
              </a:rPr>
              <a:t>, Item-No</a:t>
            </a:r>
            <a:endParaRPr lang="zh-CN" altLang="zh-CN" kern="1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400050" lvl="1" algn="just"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kern="100" dirty="0">
                <a:ea typeface="宋体" panose="02010600030101010101" pitchFamily="2" charset="-122"/>
              </a:rPr>
              <a:t>Sales is in 1NF, because for </a:t>
            </a:r>
            <a:r>
              <a:rPr lang="en-US" altLang="zh-CN" kern="100" dirty="0" err="1">
                <a:ea typeface="宋体" panose="02010600030101010101" pitchFamily="2" charset="-122"/>
              </a:rPr>
              <a:t>Item-No</a:t>
            </a:r>
            <a:r>
              <a:rPr lang="en-US" altLang="zh-CN" kern="100" dirty="0" err="1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kern="100" dirty="0" err="1">
                <a:ea typeface="宋体" panose="02010600030101010101" pitchFamily="2" charset="-122"/>
              </a:rPr>
              <a:t>Item-Price</a:t>
            </a:r>
            <a:r>
              <a:rPr lang="en-US" altLang="zh-CN" kern="100" dirty="0">
                <a:ea typeface="宋体" panose="02010600030101010101" pitchFamily="2" charset="-122"/>
              </a:rPr>
              <a:t>, the non-prime attribute Item-Price is </a:t>
            </a:r>
            <a:r>
              <a:rPr lang="en-US" altLang="zh-CN" kern="100" dirty="0"/>
              <a:t>partially dependent on the candidate key</a:t>
            </a:r>
          </a:p>
          <a:p>
            <a:pPr lvl="1" algn="just"/>
            <a:r>
              <a:rPr lang="zh-CN" altLang="en-US" kern="100" dirty="0">
                <a:ea typeface="宋体" panose="02010600030101010101" pitchFamily="2" charset="-122"/>
              </a:rPr>
              <a:t>存在非主属性</a:t>
            </a:r>
            <a:r>
              <a:rPr lang="en-US" altLang="zh-CN" kern="100" dirty="0">
                <a:ea typeface="宋体" panose="02010600030101010101" pitchFamily="2" charset="-122"/>
              </a:rPr>
              <a:t>item-Price</a:t>
            </a:r>
            <a:r>
              <a:rPr lang="zh-CN" altLang="en-US" kern="100" dirty="0">
                <a:ea typeface="宋体" panose="02010600030101010101" pitchFamily="2" charset="-122"/>
              </a:rPr>
              <a:t>对候选键</a:t>
            </a:r>
            <a:r>
              <a:rPr lang="en-US" altLang="zh-CN" kern="100" dirty="0">
                <a:ea typeface="宋体" panose="02010600030101010101" pitchFamily="2" charset="-122"/>
              </a:rPr>
              <a:t>{Sales-</a:t>
            </a:r>
            <a:r>
              <a:rPr lang="en-US" altLang="zh-CN" kern="100" dirty="0" err="1">
                <a:ea typeface="宋体" panose="02010600030101010101" pitchFamily="2" charset="-122"/>
              </a:rPr>
              <a:t>TransactionNo</a:t>
            </a:r>
            <a:r>
              <a:rPr lang="en-US" altLang="zh-CN" kern="100" dirty="0">
                <a:ea typeface="宋体" panose="02010600030101010101" pitchFamily="2" charset="-122"/>
              </a:rPr>
              <a:t>, Item-No}</a:t>
            </a:r>
            <a:r>
              <a:rPr lang="zh-CN" altLang="en-US" kern="100" dirty="0">
                <a:ea typeface="宋体" panose="02010600030101010101" pitchFamily="2" charset="-122"/>
              </a:rPr>
              <a:t>的部分依赖，不满足</a:t>
            </a:r>
            <a:r>
              <a:rPr lang="en-US" altLang="zh-CN" kern="100" dirty="0">
                <a:ea typeface="宋体" panose="02010600030101010101" pitchFamily="2" charset="-122"/>
              </a:rPr>
              <a:t>2NF</a:t>
            </a:r>
            <a:r>
              <a:rPr lang="zh-CN" altLang="en-US" kern="100" dirty="0">
                <a:ea typeface="宋体" panose="02010600030101010101" pitchFamily="2" charset="-122"/>
              </a:rPr>
              <a:t>要求</a:t>
            </a:r>
            <a:endParaRPr lang="en-US" altLang="zh-CN" kern="100" dirty="0">
              <a:ea typeface="宋体" panose="02010600030101010101" pitchFamily="2" charset="-122"/>
            </a:endParaRPr>
          </a:p>
          <a:p>
            <a:pPr marL="400050" lvl="1" algn="just"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kern="100" dirty="0">
                <a:ea typeface="宋体" panose="02010600030101010101" pitchFamily="2" charset="-122"/>
              </a:rPr>
              <a:t>3NF decomposition</a:t>
            </a:r>
          </a:p>
          <a:p>
            <a:pPr lvl="1" algn="just"/>
            <a:r>
              <a:rPr lang="en-US" altLang="zh-CN" kern="100" dirty="0">
                <a:ea typeface="宋体" panose="02010600030101010101" pitchFamily="2" charset="-122"/>
              </a:rPr>
              <a:t>F=Fc</a:t>
            </a:r>
          </a:p>
          <a:p>
            <a:pPr lvl="1" algn="just"/>
            <a:r>
              <a:rPr lang="en-US" altLang="zh-CN" kern="100" dirty="0">
                <a:ea typeface="宋体" panose="02010600030101010101" pitchFamily="2" charset="-122"/>
              </a:rPr>
              <a:t>{Sales-</a:t>
            </a:r>
            <a:r>
              <a:rPr lang="en-US" altLang="zh-CN" kern="100" dirty="0" err="1">
                <a:ea typeface="宋体" panose="02010600030101010101" pitchFamily="2" charset="-122"/>
              </a:rPr>
              <a:t>TransactionNo</a:t>
            </a:r>
            <a:r>
              <a:rPr lang="en-US" altLang="zh-CN" kern="100" dirty="0">
                <a:ea typeface="宋体" panose="02010600030101010101" pitchFamily="2" charset="-122"/>
              </a:rPr>
              <a:t>, Item-</a:t>
            </a:r>
            <a:r>
              <a:rPr lang="en-US" altLang="zh-CN" kern="100" dirty="0" err="1">
                <a:ea typeface="宋体" panose="02010600030101010101" pitchFamily="2" charset="-122"/>
              </a:rPr>
              <a:t>No,Item</a:t>
            </a:r>
            <a:r>
              <a:rPr lang="en-US" altLang="zh-CN" kern="100" dirty="0">
                <a:ea typeface="宋体" panose="02010600030101010101" pitchFamily="2" charset="-122"/>
              </a:rPr>
              <a:t>-</a:t>
            </a:r>
            <a:r>
              <a:rPr lang="en-US" altLang="zh-CN" kern="100" dirty="0" err="1">
                <a:ea typeface="宋体" panose="02010600030101010101" pitchFamily="2" charset="-122"/>
              </a:rPr>
              <a:t>QuantitySold</a:t>
            </a:r>
            <a:r>
              <a:rPr lang="en-US" altLang="zh-CN" kern="100" dirty="0">
                <a:ea typeface="宋体" panose="02010600030101010101" pitchFamily="2" charset="-122"/>
              </a:rPr>
              <a:t> }, {Item-</a:t>
            </a:r>
            <a:r>
              <a:rPr lang="en-US" altLang="zh-CN" kern="100" dirty="0" err="1">
                <a:ea typeface="宋体" panose="02010600030101010101" pitchFamily="2" charset="-122"/>
              </a:rPr>
              <a:t>No,Item</a:t>
            </a:r>
            <a:r>
              <a:rPr lang="en-US" altLang="zh-CN" kern="100" dirty="0">
                <a:ea typeface="宋体" panose="02010600030101010101" pitchFamily="2" charset="-122"/>
              </a:rPr>
              <a:t>-Price}, </a:t>
            </a:r>
          </a:p>
          <a:p>
            <a:pPr marL="357188" lvl="1" indent="0" algn="just">
              <a:buNone/>
            </a:pPr>
            <a:r>
              <a:rPr lang="en-US" altLang="zh-CN" kern="100" dirty="0">
                <a:ea typeface="宋体" panose="02010600030101010101" pitchFamily="2" charset="-122"/>
              </a:rPr>
              <a:t>    {Sales-</a:t>
            </a:r>
            <a:r>
              <a:rPr lang="en-US" altLang="zh-CN" kern="100" dirty="0" err="1">
                <a:ea typeface="宋体" panose="02010600030101010101" pitchFamily="2" charset="-122"/>
              </a:rPr>
              <a:t>TransactionNo,Seller</a:t>
            </a:r>
            <a:r>
              <a:rPr lang="en-US" altLang="zh-CN" kern="100" dirty="0">
                <a:ea typeface="宋体" panose="02010600030101010101" pitchFamily="2" charset="-122"/>
              </a:rPr>
              <a:t>}, {</a:t>
            </a:r>
            <a:r>
              <a:rPr lang="en-US" altLang="zh-CN" kern="100" dirty="0" err="1">
                <a:ea typeface="宋体" panose="02010600030101010101" pitchFamily="2" charset="-122"/>
              </a:rPr>
              <a:t>Seller</a:t>
            </a:r>
            <a:r>
              <a:rPr lang="en-US" altLang="zh-CN" kern="100" dirty="0" err="1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kern="100" dirty="0" err="1">
                <a:ea typeface="宋体" panose="02010600030101010101" pitchFamily="2" charset="-122"/>
              </a:rPr>
              <a:t>SellerDistrict</a:t>
            </a:r>
            <a:r>
              <a:rPr lang="en-US" altLang="zh-CN" kern="100" dirty="0">
                <a:ea typeface="宋体" panose="02010600030101010101" pitchFamily="2" charset="-122"/>
              </a:rPr>
              <a:t>}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357441-066A-422B-B9E7-3A59CE15A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FBF0-811B-4117-A752-7B739099C5CE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C2D99E-1541-4703-8F4D-B7E77EA9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5434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25FAC-4FAD-4C5D-A847-ECC2D250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2800" b="1" dirty="0">
                <a:solidFill>
                  <a:schemeClr val="accent5">
                    <a:lumMod val="75000"/>
                  </a:schemeClr>
                </a:solidFill>
                <a:ea typeface="微软雅黑" panose="020B0503020204020204" pitchFamily="2" charset="-122"/>
                <a:cs typeface="+mj-cs"/>
              </a:rPr>
              <a:t>Example 4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D4BF04-DA4F-4587-BF58-3773AC1AB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5"/>
            <a:ext cx="11834414" cy="5151916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kern="100" dirty="0">
                <a:ea typeface="宋体" panose="02010600030101010101" pitchFamily="2" charset="-122"/>
              </a:rPr>
              <a:t>Considering the schema R=(athlete-id, game-event, grade, category of games, manger of games) that describes the sports meeting. It is assumed that </a:t>
            </a:r>
            <a:endParaRPr lang="zh-CN" altLang="zh-CN" kern="100" dirty="0">
              <a:ea typeface="宋体" panose="02010600030101010101" pitchFamily="2" charset="-122"/>
            </a:endParaRPr>
          </a:p>
          <a:p>
            <a:pPr lvl="1" algn="just">
              <a:lnSpc>
                <a:spcPct val="110000"/>
              </a:lnSpc>
              <a:tabLst>
                <a:tab pos="266700" algn="l"/>
              </a:tabLst>
            </a:pPr>
            <a:r>
              <a:rPr lang="en-US" altLang="zh-CN" kern="100" dirty="0">
                <a:ea typeface="宋体" panose="02010600030101010101" pitchFamily="2" charset="-122"/>
              </a:rPr>
              <a:t>for each athlete, if he takes part in a game event, he will achieve one and only one grade</a:t>
            </a:r>
            <a:endParaRPr lang="zh-CN" altLang="zh-CN" kern="100" dirty="0">
              <a:ea typeface="宋体" panose="02010600030101010101" pitchFamily="2" charset="-122"/>
            </a:endParaRPr>
          </a:p>
          <a:p>
            <a:pPr lvl="1" algn="just">
              <a:lnSpc>
                <a:spcPct val="110000"/>
              </a:lnSpc>
              <a:tabLst>
                <a:tab pos="266700" algn="l"/>
              </a:tabLst>
            </a:pPr>
            <a:r>
              <a:rPr lang="en-US" altLang="zh-CN" kern="100" dirty="0">
                <a:ea typeface="宋体" panose="02010600030101010101" pitchFamily="2" charset="-122"/>
              </a:rPr>
              <a:t>each game event belongs to one and only one category</a:t>
            </a:r>
            <a:endParaRPr lang="zh-CN" altLang="zh-CN" kern="100" dirty="0">
              <a:ea typeface="宋体" panose="02010600030101010101" pitchFamily="2" charset="-122"/>
            </a:endParaRPr>
          </a:p>
          <a:p>
            <a:pPr lvl="1" algn="just">
              <a:lnSpc>
                <a:spcPct val="110000"/>
              </a:lnSpc>
              <a:tabLst>
                <a:tab pos="266700" algn="l"/>
              </a:tabLst>
            </a:pPr>
            <a:r>
              <a:rPr lang="en-US" altLang="zh-CN" kern="100" dirty="0">
                <a:ea typeface="宋体" panose="02010600030101010101" pitchFamily="2" charset="-122"/>
              </a:rPr>
              <a:t>each category is managed by one and only one manager</a:t>
            </a:r>
          </a:p>
          <a:p>
            <a:pPr algn="just">
              <a:lnSpc>
                <a:spcPct val="110000"/>
              </a:lnSpc>
              <a:tabLst>
                <a:tab pos="228600" algn="l"/>
              </a:tabLst>
            </a:pPr>
            <a:r>
              <a:rPr lang="en-US" altLang="zh-CN" kern="100" dirty="0">
                <a:ea typeface="宋体" panose="02010600030101010101" pitchFamily="2" charset="-122"/>
              </a:rPr>
              <a:t>According to the descriptions mentioned above, list the functional dependency set F that holds on R</a:t>
            </a:r>
          </a:p>
          <a:p>
            <a:pPr lvl="1" algn="just">
              <a:lnSpc>
                <a:spcPct val="110000"/>
              </a:lnSpc>
              <a:tabLst>
                <a:tab pos="228600" algn="l"/>
              </a:tabLst>
            </a:pPr>
            <a:r>
              <a:rPr lang="en-US" altLang="zh-CN" kern="100" dirty="0">
                <a:ea typeface="宋体" panose="02010600030101010101" pitchFamily="2" charset="-122"/>
              </a:rPr>
              <a:t>List all the candidate keys of R.                                 </a:t>
            </a:r>
            <a:endParaRPr lang="zh-CN" altLang="zh-CN" kern="100" dirty="0">
              <a:ea typeface="宋体" panose="02010600030101010101" pitchFamily="2" charset="-122"/>
            </a:endParaRPr>
          </a:p>
          <a:p>
            <a:pPr lvl="1" algn="just">
              <a:lnSpc>
                <a:spcPct val="110000"/>
              </a:lnSpc>
              <a:tabLst>
                <a:tab pos="228600" algn="l"/>
              </a:tabLst>
            </a:pPr>
            <a:r>
              <a:rPr lang="en-US" altLang="zh-CN" kern="100" dirty="0">
                <a:ea typeface="宋体" panose="02010600030101010101" pitchFamily="2" charset="-122"/>
              </a:rPr>
              <a:t>Give a lossless and dependency-preserving decomposition of R into 3NF</a:t>
            </a:r>
            <a:endParaRPr lang="zh-CN" altLang="zh-CN" kern="100" dirty="0"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C2B12A-D53E-4DCF-A152-DF4B1C57B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4A3A-BE42-4A03-9047-1E323921D180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C91AD0-426A-4E50-90C4-233841D8B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9729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25FAC-4FAD-4C5D-A847-ECC2D250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2800" b="1" dirty="0">
                <a:solidFill>
                  <a:schemeClr val="accent5">
                    <a:lumMod val="75000"/>
                  </a:schemeClr>
                </a:solidFill>
                <a:ea typeface="微软雅黑" panose="020B0503020204020204" pitchFamily="2" charset="-122"/>
                <a:cs typeface="+mj-cs"/>
              </a:rPr>
              <a:t>Example 4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D4BF04-DA4F-4587-BF58-3773AC1AB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5894866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zh-CN" sz="2600" kern="100" dirty="0">
                <a:ea typeface="宋体" panose="02010600030101010101" pitchFamily="2" charset="-122"/>
              </a:rPr>
              <a:t>函数依赖如下：</a:t>
            </a:r>
          </a:p>
          <a:p>
            <a:pPr lvl="1" algn="just">
              <a:lnSpc>
                <a:spcPct val="110000"/>
              </a:lnSpc>
            </a:pPr>
            <a:r>
              <a:rPr lang="en-US" altLang="zh-CN" sz="2600" kern="100" dirty="0">
                <a:ea typeface="宋体" panose="02010600030101010101" pitchFamily="2" charset="-122"/>
              </a:rPr>
              <a:t>athlete-id, </a:t>
            </a:r>
            <a:r>
              <a:rPr lang="en-US" altLang="zh-CN" sz="2600" kern="100" dirty="0" err="1">
                <a:ea typeface="宋体" panose="02010600030101010101" pitchFamily="2" charset="-122"/>
              </a:rPr>
              <a:t>game-event→grade</a:t>
            </a:r>
            <a:r>
              <a:rPr lang="en-US" altLang="zh-CN" sz="2600" kern="100" dirty="0">
                <a:ea typeface="宋体" panose="02010600030101010101" pitchFamily="2" charset="-122"/>
              </a:rPr>
              <a:t>        </a:t>
            </a:r>
            <a:endParaRPr lang="zh-CN" altLang="zh-CN" sz="2600" kern="100" dirty="0">
              <a:ea typeface="宋体" panose="02010600030101010101" pitchFamily="2" charset="-122"/>
            </a:endParaRPr>
          </a:p>
          <a:p>
            <a:pPr lvl="1" algn="just">
              <a:lnSpc>
                <a:spcPct val="110000"/>
              </a:lnSpc>
            </a:pPr>
            <a:r>
              <a:rPr lang="en-US" altLang="zh-CN" sz="2600" kern="100" dirty="0" err="1">
                <a:ea typeface="宋体" panose="02010600030101010101" pitchFamily="2" charset="-122"/>
              </a:rPr>
              <a:t>game-event→category</a:t>
            </a:r>
            <a:r>
              <a:rPr lang="en-US" altLang="zh-CN" sz="2600" kern="100" dirty="0">
                <a:ea typeface="宋体" panose="02010600030101010101" pitchFamily="2" charset="-122"/>
              </a:rPr>
              <a:t> of games      </a:t>
            </a:r>
            <a:endParaRPr lang="zh-CN" altLang="zh-CN" sz="2600" kern="100" dirty="0">
              <a:ea typeface="宋体" panose="02010600030101010101" pitchFamily="2" charset="-122"/>
            </a:endParaRPr>
          </a:p>
          <a:p>
            <a:pPr lvl="1" algn="just">
              <a:lnSpc>
                <a:spcPct val="110000"/>
              </a:lnSpc>
            </a:pPr>
            <a:r>
              <a:rPr lang="en-US" altLang="zh-CN" sz="2600" kern="100" dirty="0">
                <a:ea typeface="宋体" panose="02010600030101010101" pitchFamily="2" charset="-122"/>
              </a:rPr>
              <a:t>category of </a:t>
            </a:r>
            <a:r>
              <a:rPr lang="en-US" altLang="zh-CN" sz="2600" kern="100" dirty="0" err="1">
                <a:ea typeface="宋体" panose="02010600030101010101" pitchFamily="2" charset="-122"/>
              </a:rPr>
              <a:t>games→manger</a:t>
            </a:r>
            <a:r>
              <a:rPr lang="en-US" altLang="zh-CN" sz="2600" kern="100" dirty="0">
                <a:ea typeface="宋体" panose="02010600030101010101" pitchFamily="2" charset="-122"/>
              </a:rPr>
              <a:t> of games  </a:t>
            </a:r>
            <a:endParaRPr lang="zh-CN" altLang="zh-CN" sz="2600" kern="100" dirty="0">
              <a:ea typeface="宋体" panose="02010600030101010101" pitchFamily="2" charset="-122"/>
            </a:endParaRPr>
          </a:p>
          <a:p>
            <a:pPr algn="just">
              <a:lnSpc>
                <a:spcPct val="110000"/>
              </a:lnSpc>
            </a:pPr>
            <a:r>
              <a:rPr lang="zh-CN" altLang="zh-CN" sz="2600" kern="100" dirty="0">
                <a:ea typeface="宋体" panose="02010600030101010101" pitchFamily="2" charset="-122"/>
              </a:rPr>
              <a:t>候选键是：</a:t>
            </a:r>
          </a:p>
          <a:p>
            <a:pPr lvl="1" algn="just">
              <a:lnSpc>
                <a:spcPct val="110000"/>
              </a:lnSpc>
            </a:pPr>
            <a:r>
              <a:rPr lang="en-US" altLang="zh-CN" sz="2600" kern="100" dirty="0">
                <a:ea typeface="宋体" panose="02010600030101010101" pitchFamily="2" charset="-122"/>
              </a:rPr>
              <a:t>athlete-id , game-event   </a:t>
            </a:r>
            <a:endParaRPr lang="zh-CN" altLang="zh-CN" sz="2600" kern="100" dirty="0">
              <a:ea typeface="宋体" panose="02010600030101010101" pitchFamily="2" charset="-122"/>
            </a:endParaRPr>
          </a:p>
          <a:p>
            <a:pPr algn="just">
              <a:lnSpc>
                <a:spcPct val="110000"/>
              </a:lnSpc>
            </a:pPr>
            <a:r>
              <a:rPr lang="zh-CN" altLang="zh-CN" sz="2600" kern="100" dirty="0">
                <a:ea typeface="宋体" panose="02010600030101010101" pitchFamily="2" charset="-122"/>
              </a:rPr>
              <a:t>分解的</a:t>
            </a:r>
            <a:r>
              <a:rPr lang="en-US" altLang="zh-CN" sz="2600" kern="100" dirty="0">
                <a:ea typeface="宋体" panose="02010600030101010101" pitchFamily="2" charset="-122"/>
              </a:rPr>
              <a:t>3NF</a:t>
            </a:r>
            <a:r>
              <a:rPr lang="zh-CN" altLang="zh-CN" sz="2600" kern="100" dirty="0">
                <a:ea typeface="宋体" panose="02010600030101010101" pitchFamily="2" charset="-122"/>
              </a:rPr>
              <a:t>是：</a:t>
            </a:r>
          </a:p>
          <a:p>
            <a:pPr lvl="1" algn="just">
              <a:lnSpc>
                <a:spcPct val="110000"/>
              </a:lnSpc>
            </a:pPr>
            <a:r>
              <a:rPr lang="en-US" altLang="zh-CN" sz="2600" kern="100" dirty="0">
                <a:ea typeface="宋体" panose="02010600030101010101" pitchFamily="2" charset="-122"/>
              </a:rPr>
              <a:t>(athlete-id, game-event, grade)      </a:t>
            </a:r>
            <a:endParaRPr lang="zh-CN" altLang="zh-CN" sz="2600" kern="100" dirty="0">
              <a:ea typeface="宋体" panose="02010600030101010101" pitchFamily="2" charset="-122"/>
            </a:endParaRPr>
          </a:p>
          <a:p>
            <a:pPr marL="357188" lvl="1" indent="0" algn="just">
              <a:lnSpc>
                <a:spcPct val="110000"/>
              </a:lnSpc>
              <a:buNone/>
            </a:pPr>
            <a:r>
              <a:rPr lang="en-US" altLang="zh-CN" sz="2600" kern="100" dirty="0">
                <a:ea typeface="宋体" panose="02010600030101010101" pitchFamily="2" charset="-122"/>
              </a:rPr>
              <a:t>   (</a:t>
            </a:r>
            <a:r>
              <a:rPr lang="en-US" altLang="zh-CN" sz="2600" kern="100" dirty="0" err="1">
                <a:ea typeface="宋体" panose="02010600030101010101" pitchFamily="2" charset="-122"/>
              </a:rPr>
              <a:t>game-event→category</a:t>
            </a:r>
            <a:r>
              <a:rPr lang="en-US" altLang="zh-CN" sz="2600" kern="100" dirty="0">
                <a:ea typeface="宋体" panose="02010600030101010101" pitchFamily="2" charset="-122"/>
              </a:rPr>
              <a:t> of games)    </a:t>
            </a:r>
            <a:endParaRPr lang="zh-CN" altLang="zh-CN" sz="2600" kern="100" dirty="0">
              <a:ea typeface="宋体" panose="02010600030101010101" pitchFamily="2" charset="-122"/>
            </a:endParaRPr>
          </a:p>
          <a:p>
            <a:pPr marL="357188" lvl="1" indent="0" algn="just">
              <a:lnSpc>
                <a:spcPct val="110000"/>
              </a:lnSpc>
              <a:buNone/>
            </a:pPr>
            <a:r>
              <a:rPr lang="en-US" altLang="zh-CN" sz="2600" kern="100" dirty="0">
                <a:ea typeface="宋体" panose="02010600030101010101" pitchFamily="2" charset="-122"/>
              </a:rPr>
              <a:t>   (category of games, manger of games)  </a:t>
            </a:r>
            <a:endParaRPr lang="zh-CN" altLang="zh-CN" sz="2600" kern="100" dirty="0"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C2B12A-D53E-4DCF-A152-DF4B1C57B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4A3A-BE42-4A03-9047-1E323921D180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C91AD0-426A-4E50-90C4-233841D8B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3891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47977-40B7-4987-B8E7-DE69657B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6A359F-A219-4B05-93BA-D89128B87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Consider the schema R=(A, B, C, D, E), and F = { AB</a:t>
            </a:r>
            <a:r>
              <a:rPr lang="zh-CN" altLang="zh-CN" dirty="0"/>
              <a:t>→</a:t>
            </a:r>
            <a:r>
              <a:rPr lang="en-US" altLang="zh-CN" dirty="0"/>
              <a:t>CE, E</a:t>
            </a:r>
            <a:r>
              <a:rPr lang="zh-CN" altLang="zh-CN" dirty="0"/>
              <a:t>→</a:t>
            </a:r>
            <a:r>
              <a:rPr lang="en-US" altLang="zh-CN" dirty="0"/>
              <a:t>AB, C</a:t>
            </a:r>
            <a:r>
              <a:rPr lang="zh-CN" altLang="zh-CN" dirty="0"/>
              <a:t>→</a:t>
            </a:r>
            <a:r>
              <a:rPr lang="en-US" altLang="zh-CN" dirty="0"/>
              <a:t>D }that holds on R. </a:t>
            </a:r>
            <a:endParaRPr lang="zh-CN" altLang="zh-CN" dirty="0"/>
          </a:p>
          <a:p>
            <a:pPr lvl="1">
              <a:tabLst>
                <a:tab pos="228600" algn="l"/>
              </a:tabLst>
            </a:pPr>
            <a:r>
              <a:rPr lang="en-US" altLang="zh-CN" dirty="0"/>
              <a:t>List all the candidate keys of R.                               </a:t>
            </a:r>
            <a:endParaRPr lang="zh-CN" altLang="zh-CN" dirty="0"/>
          </a:p>
          <a:p>
            <a:pPr lvl="1">
              <a:tabLst>
                <a:tab pos="228600" algn="l"/>
              </a:tabLst>
            </a:pPr>
            <a:r>
              <a:rPr lang="en-US" altLang="zh-CN" dirty="0"/>
              <a:t>What is the highest normal form of R?  and Why?                   </a:t>
            </a:r>
            <a:endParaRPr lang="zh-CN" altLang="zh-CN" dirty="0"/>
          </a:p>
          <a:p>
            <a:pPr lvl="1">
              <a:tabLst>
                <a:tab pos="228600" algn="l"/>
              </a:tabLst>
            </a:pPr>
            <a:r>
              <a:rPr lang="en-US" altLang="zh-CN" dirty="0"/>
              <a:t>Give a lossless-join, dependency-preserving decomposition into 3NF of R</a:t>
            </a:r>
            <a:endParaRPr lang="zh-CN" altLang="zh-CN" dirty="0"/>
          </a:p>
          <a:p>
            <a:pPr lvl="1"/>
            <a:r>
              <a:rPr lang="en-US" altLang="zh-CN" dirty="0"/>
              <a:t> Give a lossless-join decomposition into BCNF of R</a:t>
            </a:r>
            <a:endParaRPr lang="zh-CN" altLang="zh-CN" dirty="0"/>
          </a:p>
          <a:p>
            <a:r>
              <a:rPr lang="en-US" altLang="zh-CN" dirty="0"/>
              <a:t>Candidate keys</a:t>
            </a:r>
          </a:p>
          <a:p>
            <a:pPr lvl="1"/>
            <a:r>
              <a:rPr lang="zh-CN" altLang="en-US" dirty="0"/>
              <a:t>由观察得到：</a:t>
            </a:r>
            <a:r>
              <a:rPr lang="en-US" altLang="zh-CN" dirty="0"/>
              <a:t>(AB)</a:t>
            </a:r>
            <a:r>
              <a:rPr lang="en-US" altLang="zh-CN" baseline="30000" dirty="0"/>
              <a:t>+</a:t>
            </a:r>
            <a:r>
              <a:rPr lang="en-US" altLang="zh-CN" dirty="0"/>
              <a:t>=E</a:t>
            </a:r>
            <a:r>
              <a:rPr lang="en-US" altLang="zh-CN" baseline="30000" dirty="0"/>
              <a:t>+</a:t>
            </a:r>
            <a:r>
              <a:rPr lang="en-US" altLang="zh-CN" dirty="0"/>
              <a:t>=ABCDE</a:t>
            </a:r>
          </a:p>
          <a:p>
            <a:r>
              <a:rPr lang="zh-CN" altLang="en-US" dirty="0"/>
              <a:t>范式判断</a:t>
            </a:r>
            <a:endParaRPr lang="en-US" altLang="zh-CN" dirty="0"/>
          </a:p>
          <a:p>
            <a:pPr lvl="1"/>
            <a:r>
              <a:rPr lang="zh-CN" altLang="en-US" dirty="0"/>
              <a:t>由</a:t>
            </a:r>
            <a:r>
              <a:rPr lang="en-US" altLang="zh-CN" dirty="0"/>
              <a:t>C</a:t>
            </a:r>
            <a:r>
              <a:rPr lang="zh-CN" altLang="zh-CN" dirty="0"/>
              <a:t>→</a:t>
            </a:r>
            <a:r>
              <a:rPr lang="en-US" altLang="zh-CN" dirty="0"/>
              <a:t>D</a:t>
            </a:r>
            <a:r>
              <a:rPr lang="zh-CN" altLang="en-US" dirty="0"/>
              <a:t>，</a:t>
            </a:r>
            <a:r>
              <a:rPr lang="en-US" altLang="zh-CN" dirty="0"/>
              <a:t>C</a:t>
            </a:r>
            <a:r>
              <a:rPr lang="zh-CN" altLang="zh-CN" dirty="0"/>
              <a:t>不是候选键</a:t>
            </a:r>
            <a:r>
              <a:rPr lang="zh-CN" altLang="en-US" dirty="0"/>
              <a:t>，故</a:t>
            </a:r>
            <a:r>
              <a:rPr lang="en-US" altLang="zh-CN" dirty="0"/>
              <a:t>R</a:t>
            </a:r>
            <a:r>
              <a:rPr lang="zh-CN" altLang="zh-CN" dirty="0"/>
              <a:t>不是</a:t>
            </a:r>
            <a:r>
              <a:rPr lang="en-US" altLang="zh-CN" dirty="0"/>
              <a:t>BCNF</a:t>
            </a:r>
            <a:endParaRPr lang="zh-CN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对</a:t>
            </a:r>
            <a:r>
              <a:rPr lang="en-US" altLang="zh-CN" dirty="0"/>
              <a:t>C</a:t>
            </a:r>
            <a:r>
              <a:rPr lang="zh-CN" altLang="zh-CN" dirty="0"/>
              <a:t>→</a:t>
            </a:r>
            <a:r>
              <a:rPr lang="en-US" altLang="zh-CN" dirty="0"/>
              <a:t>D</a:t>
            </a:r>
            <a:r>
              <a:rPr lang="zh-CN" altLang="en-US" dirty="0"/>
              <a:t>，右端</a:t>
            </a:r>
            <a:r>
              <a:rPr lang="en-US" altLang="zh-CN" dirty="0"/>
              <a:t>D</a:t>
            </a:r>
            <a:r>
              <a:rPr lang="zh-CN" altLang="zh-CN" dirty="0"/>
              <a:t>不是任一候选键的一部分</a:t>
            </a:r>
            <a:r>
              <a:rPr lang="zh-CN" altLang="en-US" dirty="0"/>
              <a:t>，即不是主属性，故</a:t>
            </a:r>
            <a:r>
              <a:rPr lang="en-US" altLang="zh-CN" dirty="0"/>
              <a:t>R</a:t>
            </a:r>
            <a:r>
              <a:rPr lang="zh-CN" altLang="zh-CN" dirty="0"/>
              <a:t>不是</a:t>
            </a:r>
            <a:r>
              <a:rPr lang="en-US" altLang="zh-CN" dirty="0"/>
              <a:t>3NF</a:t>
            </a:r>
          </a:p>
          <a:p>
            <a:pPr lvl="1">
              <a:lnSpc>
                <a:spcPct val="110000"/>
              </a:lnSpc>
            </a:pP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  <a:r>
              <a:rPr lang="zh-CN" altLang="zh-CN" dirty="0"/>
              <a:t>是主属性</a:t>
            </a:r>
            <a:r>
              <a:rPr lang="zh-CN" altLang="en-US" dirty="0"/>
              <a:t>，</a:t>
            </a:r>
            <a:r>
              <a:rPr lang="zh-CN" altLang="zh-CN" dirty="0"/>
              <a:t> </a:t>
            </a:r>
            <a:r>
              <a:rPr lang="zh-CN" altLang="en-US" dirty="0"/>
              <a:t>非主属性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zh-CN" dirty="0"/>
              <a:t>没有部分依赖于候选键</a:t>
            </a:r>
            <a:r>
              <a:rPr lang="en-US" altLang="zh-CN" dirty="0"/>
              <a:t>AB</a:t>
            </a:r>
            <a:r>
              <a:rPr lang="zh-CN" altLang="zh-CN" dirty="0"/>
              <a:t>和</a:t>
            </a:r>
            <a:r>
              <a:rPr lang="en-US" altLang="zh-CN" dirty="0"/>
              <a:t>E</a:t>
            </a:r>
            <a:r>
              <a:rPr lang="zh-CN" altLang="en-US" dirty="0"/>
              <a:t>，因此</a:t>
            </a:r>
            <a:r>
              <a:rPr lang="en-US" altLang="zh-CN" dirty="0"/>
              <a:t>R</a:t>
            </a:r>
            <a:r>
              <a:rPr lang="zh-CN" altLang="zh-CN" dirty="0"/>
              <a:t>最高为</a:t>
            </a:r>
            <a:r>
              <a:rPr lang="en-US" altLang="zh-CN" dirty="0"/>
              <a:t>2NF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DB8925-C93B-4B84-BF23-0EA7D7B9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CEC3-BE18-4D7D-8BCA-C53BBB88BFA0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E1FBD8-28BC-448C-9C08-B8A3E9DD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E5C00A-8053-4FC4-BB6D-12466687B473}"/>
              </a:ext>
            </a:extLst>
          </p:cNvPr>
          <p:cNvSpPr txBox="1"/>
          <p:nvPr/>
        </p:nvSpPr>
        <p:spPr>
          <a:xfrm>
            <a:off x="5446025" y="2859256"/>
            <a:ext cx="3920616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a typeface="微软雅黑 Light" panose="020B0502040204020203" pitchFamily="34" charset="-122"/>
              </a:rPr>
              <a:t>使用补充算法计算候选键：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L={ }       LR={A,B,C,E}</a:t>
            </a: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R={D}</a:t>
            </a:r>
          </a:p>
        </p:txBody>
      </p:sp>
    </p:spTree>
    <p:extLst>
      <p:ext uri="{BB962C8B-B14F-4D97-AF65-F5344CB8AC3E}">
        <p14:creationId xmlns:p14="http://schemas.microsoft.com/office/powerpoint/2010/main" val="1385369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EA21B-7AE2-4C35-BA2D-B9ACD2DAC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823859-9666-4D41-89F2-F0E4A29B6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3" y="772634"/>
            <a:ext cx="5702375" cy="581323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3NF</a:t>
            </a:r>
            <a:r>
              <a:rPr lang="zh-CN" altLang="en-US" dirty="0"/>
              <a:t>分解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zh-CN" kern="100" dirty="0">
                <a:effectLst/>
              </a:rPr>
              <a:t>先计算</a:t>
            </a:r>
            <a:r>
              <a:rPr lang="en-US" altLang="zh-CN" kern="100" dirty="0">
                <a:effectLst/>
              </a:rPr>
              <a:t>Fc</a:t>
            </a:r>
          </a:p>
          <a:p>
            <a:pPr lvl="2">
              <a:lnSpc>
                <a:spcPct val="110000"/>
              </a:lnSpc>
            </a:pPr>
            <a:r>
              <a:rPr lang="zh-CN" altLang="zh-CN" kern="100" dirty="0">
                <a:effectLst/>
              </a:rPr>
              <a:t>各</a:t>
            </a:r>
            <a:r>
              <a:rPr lang="en-US" altLang="zh-CN" kern="100" dirty="0">
                <a:effectLst/>
              </a:rPr>
              <a:t>FD</a:t>
            </a:r>
            <a:r>
              <a:rPr lang="zh-CN" altLang="zh-CN" kern="100" dirty="0">
                <a:effectLst/>
              </a:rPr>
              <a:t>左部都不同</a:t>
            </a:r>
            <a:r>
              <a:rPr lang="zh-CN" altLang="en-US" kern="100" dirty="0">
                <a:effectLst/>
              </a:rPr>
              <a:t>，</a:t>
            </a:r>
            <a:r>
              <a:rPr lang="zh-CN" altLang="zh-CN" kern="100" dirty="0">
                <a:effectLst/>
              </a:rPr>
              <a:t>不需合并</a:t>
            </a:r>
            <a:endParaRPr lang="en-US" altLang="zh-CN" kern="100" dirty="0">
              <a:effectLst/>
            </a:endParaRPr>
          </a:p>
          <a:p>
            <a:pPr lvl="2">
              <a:lnSpc>
                <a:spcPct val="110000"/>
              </a:lnSpc>
            </a:pPr>
            <a:r>
              <a:rPr lang="zh-CN" altLang="zh-CN" kern="100" dirty="0">
                <a:effectLst/>
              </a:rPr>
              <a:t>对于</a:t>
            </a:r>
            <a:r>
              <a:rPr lang="en-US" altLang="zh-CN" kern="100" dirty="0">
                <a:effectLst/>
              </a:rPr>
              <a:t>AB</a:t>
            </a:r>
            <a:r>
              <a:rPr lang="zh-CN" altLang="zh-CN" kern="100" dirty="0">
                <a:effectLst/>
              </a:rPr>
              <a:t>→</a:t>
            </a:r>
            <a:r>
              <a:rPr lang="en-US" altLang="zh-CN" kern="100" dirty="0">
                <a:effectLst/>
              </a:rPr>
              <a:t>CE</a:t>
            </a:r>
            <a:r>
              <a:rPr lang="zh-CN" altLang="zh-CN" kern="100" dirty="0">
                <a:effectLst/>
              </a:rPr>
              <a:t>，</a:t>
            </a:r>
            <a:r>
              <a:rPr lang="en-US" altLang="zh-CN" kern="100" dirty="0">
                <a:effectLst/>
              </a:rPr>
              <a:t>E</a:t>
            </a:r>
            <a:r>
              <a:rPr lang="zh-CN" altLang="zh-CN" kern="100" dirty="0">
                <a:effectLst/>
              </a:rPr>
              <a:t>→</a:t>
            </a:r>
            <a:r>
              <a:rPr lang="en-US" altLang="zh-CN" kern="100" dirty="0">
                <a:effectLst/>
              </a:rPr>
              <a:t>AB</a:t>
            </a:r>
            <a:r>
              <a:rPr lang="zh-CN" altLang="zh-CN" kern="100" dirty="0">
                <a:effectLst/>
              </a:rPr>
              <a:t>，</a:t>
            </a:r>
            <a:r>
              <a:rPr lang="en-US" altLang="zh-CN" kern="100" dirty="0">
                <a:effectLst/>
              </a:rPr>
              <a:t>C</a:t>
            </a:r>
            <a:r>
              <a:rPr lang="zh-CN" altLang="zh-CN" kern="100" dirty="0">
                <a:effectLst/>
              </a:rPr>
              <a:t>→</a:t>
            </a:r>
            <a:r>
              <a:rPr lang="en-US" altLang="zh-CN" kern="100" dirty="0">
                <a:effectLst/>
              </a:rPr>
              <a:t>D </a:t>
            </a:r>
            <a:r>
              <a:rPr lang="zh-CN" altLang="zh-CN" kern="100" dirty="0">
                <a:effectLst/>
              </a:rPr>
              <a:t>均无冗余属性</a:t>
            </a:r>
            <a:endParaRPr lang="en-US" altLang="zh-CN" kern="100" dirty="0">
              <a:effectLst/>
            </a:endParaRPr>
          </a:p>
          <a:p>
            <a:pPr lvl="2">
              <a:lnSpc>
                <a:spcPct val="110000"/>
              </a:lnSpc>
            </a:pPr>
            <a:r>
              <a:rPr lang="zh-CN" altLang="en-US" kern="100" dirty="0">
                <a:effectLst/>
              </a:rPr>
              <a:t>因此，</a:t>
            </a:r>
            <a:r>
              <a:rPr lang="en-US" altLang="zh-CN" kern="100" dirty="0">
                <a:effectLst/>
              </a:rPr>
              <a:t>Fc=F={AB</a:t>
            </a:r>
            <a:r>
              <a:rPr lang="zh-CN" altLang="zh-CN" kern="100" dirty="0">
                <a:effectLst/>
              </a:rPr>
              <a:t>→</a:t>
            </a:r>
            <a:r>
              <a:rPr lang="en-US" altLang="zh-CN" kern="100" dirty="0">
                <a:effectLst/>
              </a:rPr>
              <a:t>CE</a:t>
            </a:r>
            <a:r>
              <a:rPr lang="zh-CN" altLang="zh-CN" kern="100" dirty="0">
                <a:effectLst/>
              </a:rPr>
              <a:t>，</a:t>
            </a:r>
            <a:r>
              <a:rPr lang="en-US" altLang="zh-CN" kern="100" dirty="0">
                <a:effectLst/>
              </a:rPr>
              <a:t>E</a:t>
            </a:r>
            <a:r>
              <a:rPr lang="zh-CN" altLang="zh-CN" kern="100" dirty="0">
                <a:effectLst/>
              </a:rPr>
              <a:t>→</a:t>
            </a:r>
            <a:r>
              <a:rPr lang="en-US" altLang="zh-CN" kern="100" dirty="0">
                <a:effectLst/>
              </a:rPr>
              <a:t>AB</a:t>
            </a:r>
            <a:r>
              <a:rPr lang="zh-CN" altLang="zh-CN" kern="100" dirty="0">
                <a:effectLst/>
              </a:rPr>
              <a:t>，</a:t>
            </a:r>
            <a:r>
              <a:rPr lang="en-US" altLang="zh-CN" kern="100" dirty="0">
                <a:effectLst/>
              </a:rPr>
              <a:t>C</a:t>
            </a:r>
            <a:r>
              <a:rPr lang="zh-CN" altLang="zh-CN" kern="100" dirty="0">
                <a:effectLst/>
              </a:rPr>
              <a:t>→</a:t>
            </a:r>
            <a:r>
              <a:rPr lang="en-US" altLang="zh-CN" kern="100" dirty="0">
                <a:effectLst/>
              </a:rPr>
              <a:t>D}</a:t>
            </a:r>
            <a:endParaRPr lang="zh-CN" altLang="zh-CN" kern="100" dirty="0"/>
          </a:p>
          <a:p>
            <a:pPr lvl="1">
              <a:lnSpc>
                <a:spcPct val="110000"/>
              </a:lnSpc>
            </a:pPr>
            <a:r>
              <a:rPr lang="zh-CN" altLang="en-US" kern="100" dirty="0"/>
              <a:t>分解：</a:t>
            </a:r>
            <a:endParaRPr lang="en-US" altLang="zh-CN" kern="100" dirty="0"/>
          </a:p>
          <a:p>
            <a:pPr lvl="2">
              <a:lnSpc>
                <a:spcPct val="110000"/>
              </a:lnSpc>
            </a:pPr>
            <a:r>
              <a:rPr lang="zh-CN" altLang="zh-CN" kern="100" dirty="0"/>
              <a:t>由</a:t>
            </a:r>
            <a:r>
              <a:rPr lang="en-US" altLang="zh-CN" kern="100" dirty="0"/>
              <a:t>AB</a:t>
            </a:r>
            <a:r>
              <a:rPr lang="zh-CN" altLang="zh-CN" kern="100" dirty="0"/>
              <a:t>→</a:t>
            </a:r>
            <a:r>
              <a:rPr lang="en-US" altLang="zh-CN" kern="100" dirty="0"/>
              <a:t>CE</a:t>
            </a:r>
            <a:r>
              <a:rPr lang="zh-CN" altLang="zh-CN" kern="100" dirty="0"/>
              <a:t>，</a:t>
            </a:r>
            <a:r>
              <a:rPr lang="en-US" altLang="zh-CN" kern="100" dirty="0"/>
              <a:t>E</a:t>
            </a:r>
            <a:r>
              <a:rPr lang="zh-CN" altLang="zh-CN" kern="100" dirty="0"/>
              <a:t>→</a:t>
            </a:r>
            <a:r>
              <a:rPr lang="en-US" altLang="zh-CN" kern="100" dirty="0"/>
              <a:t>AB </a:t>
            </a:r>
            <a:r>
              <a:rPr lang="zh-CN" altLang="zh-CN" kern="100" dirty="0"/>
              <a:t>构造</a:t>
            </a:r>
            <a:r>
              <a:rPr lang="en-US" altLang="zh-CN" kern="100" dirty="0"/>
              <a:t>R</a:t>
            </a:r>
            <a:r>
              <a:rPr lang="en-US" altLang="zh-CN" kern="100" baseline="-25000" dirty="0"/>
              <a:t>1</a:t>
            </a:r>
            <a:r>
              <a:rPr lang="en-US" altLang="zh-CN" kern="100" dirty="0"/>
              <a:t>=(ABCE)</a:t>
            </a:r>
          </a:p>
          <a:p>
            <a:pPr lvl="2">
              <a:lnSpc>
                <a:spcPct val="110000"/>
              </a:lnSpc>
            </a:pPr>
            <a:r>
              <a:rPr lang="zh-CN" altLang="zh-CN" kern="100" dirty="0">
                <a:effectLst/>
              </a:rPr>
              <a:t>由</a:t>
            </a:r>
            <a:r>
              <a:rPr lang="en-US" altLang="zh-CN" kern="100" dirty="0">
                <a:effectLst/>
              </a:rPr>
              <a:t>C</a:t>
            </a:r>
            <a:r>
              <a:rPr lang="zh-CN" altLang="zh-CN" kern="100" dirty="0">
                <a:effectLst/>
              </a:rPr>
              <a:t>→</a:t>
            </a:r>
            <a:r>
              <a:rPr lang="en-US" altLang="zh-CN" kern="100" dirty="0">
                <a:effectLst/>
              </a:rPr>
              <a:t>D </a:t>
            </a:r>
            <a:r>
              <a:rPr lang="zh-CN" altLang="zh-CN" kern="100" dirty="0">
                <a:effectLst/>
              </a:rPr>
              <a:t>构造</a:t>
            </a:r>
            <a:r>
              <a:rPr lang="en-US" altLang="zh-CN" kern="100" dirty="0">
                <a:effectLst/>
              </a:rPr>
              <a:t>R</a:t>
            </a:r>
            <a:r>
              <a:rPr lang="en-US" altLang="zh-CN" kern="100" baseline="-25000" dirty="0"/>
              <a:t>2</a:t>
            </a:r>
            <a:r>
              <a:rPr lang="en-US" altLang="zh-CN" kern="100" dirty="0">
                <a:effectLst/>
              </a:rPr>
              <a:t>=(CD)</a:t>
            </a:r>
            <a:endParaRPr lang="en-US" altLang="zh-CN" kern="100" dirty="0"/>
          </a:p>
          <a:p>
            <a:pPr lvl="2">
              <a:lnSpc>
                <a:spcPct val="110000"/>
              </a:lnSpc>
            </a:pPr>
            <a:r>
              <a:rPr lang="en-US" altLang="zh-CN" kern="100" dirty="0">
                <a:effectLst/>
              </a:rPr>
              <a:t>R1</a:t>
            </a:r>
            <a:r>
              <a:rPr lang="zh-CN" altLang="zh-CN" kern="100" dirty="0">
                <a:effectLst/>
              </a:rPr>
              <a:t>种包含候选键</a:t>
            </a:r>
          </a:p>
          <a:p>
            <a:pPr indent="0" algn="just">
              <a:lnSpc>
                <a:spcPct val="110000"/>
              </a:lnSpc>
              <a:buNone/>
            </a:pPr>
            <a:r>
              <a:rPr lang="en-US" altLang="zh-CN" kern="100" dirty="0"/>
              <a:t>      </a:t>
            </a:r>
            <a:r>
              <a:rPr lang="zh-CN" altLang="en-US" kern="100" dirty="0"/>
              <a:t>，</a:t>
            </a:r>
            <a:r>
              <a:rPr lang="en-US" altLang="zh-CN" kern="100" dirty="0">
                <a:effectLst/>
              </a:rPr>
              <a:t>R</a:t>
            </a:r>
            <a:r>
              <a:rPr lang="en-US" altLang="zh-CN" kern="100" baseline="-25000" dirty="0"/>
              <a:t>1</a:t>
            </a:r>
            <a:r>
              <a:rPr lang="zh-CN" altLang="en-US" kern="100" dirty="0">
                <a:effectLst/>
              </a:rPr>
              <a:t>和</a:t>
            </a:r>
            <a:r>
              <a:rPr lang="en-US" altLang="zh-CN" kern="100" dirty="0">
                <a:effectLst/>
              </a:rPr>
              <a:t>R</a:t>
            </a:r>
            <a:r>
              <a:rPr lang="en-US" altLang="zh-CN" kern="100" baseline="-25000" dirty="0"/>
              <a:t>2</a:t>
            </a:r>
            <a:r>
              <a:rPr lang="zh-CN" altLang="zh-CN" kern="100" dirty="0">
                <a:effectLst/>
              </a:rPr>
              <a:t>即为所求分解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8E8E93-84C8-43E5-B5D4-C71408D65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E8AE-B920-4A83-82CD-01A1FF723880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0BF658-3315-4915-933B-D5545139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32C2AEF-7D12-4868-806C-77CC3E515D6F}"/>
              </a:ext>
            </a:extLst>
          </p:cNvPr>
          <p:cNvSpPr txBox="1">
            <a:spLocks/>
          </p:cNvSpPr>
          <p:nvPr/>
        </p:nvSpPr>
        <p:spPr>
          <a:xfrm>
            <a:off x="5865738" y="820447"/>
            <a:ext cx="6023862" cy="5813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dirty="0"/>
              <a:t>BCNF</a:t>
            </a:r>
            <a:r>
              <a:rPr lang="zh-CN" altLang="en-US" dirty="0"/>
              <a:t>分解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kern="100" dirty="0"/>
              <a:t>C</a:t>
            </a:r>
            <a:r>
              <a:rPr lang="zh-CN" altLang="zh-CN" kern="100" dirty="0"/>
              <a:t>→</a:t>
            </a:r>
            <a:r>
              <a:rPr lang="en-US" altLang="zh-CN" kern="100" dirty="0"/>
              <a:t>D</a:t>
            </a:r>
            <a:r>
              <a:rPr lang="zh-CN" altLang="en-US" kern="100" dirty="0"/>
              <a:t>导致</a:t>
            </a:r>
            <a:r>
              <a:rPr lang="en-US" altLang="zh-CN" kern="100" dirty="0"/>
              <a:t>R</a:t>
            </a:r>
            <a:r>
              <a:rPr lang="zh-CN" altLang="en-US" kern="100" dirty="0"/>
              <a:t>不是</a:t>
            </a:r>
            <a:r>
              <a:rPr lang="en-US" altLang="zh-CN" kern="100" dirty="0"/>
              <a:t>BCNF</a:t>
            </a:r>
          </a:p>
          <a:p>
            <a:pPr lvl="1">
              <a:lnSpc>
                <a:spcPct val="110000"/>
              </a:lnSpc>
            </a:pPr>
            <a:r>
              <a:rPr lang="zh-CN" altLang="zh-CN" kern="100" dirty="0"/>
              <a:t>由</a:t>
            </a:r>
            <a:r>
              <a:rPr lang="en-US" altLang="zh-CN" kern="100" dirty="0"/>
              <a:t>C</a:t>
            </a:r>
            <a:r>
              <a:rPr lang="zh-CN" altLang="zh-CN" kern="100" dirty="0"/>
              <a:t>→</a:t>
            </a:r>
            <a:r>
              <a:rPr lang="en-US" altLang="zh-CN" kern="100" dirty="0"/>
              <a:t>D</a:t>
            </a:r>
            <a:r>
              <a:rPr lang="zh-CN" altLang="zh-CN" kern="100" dirty="0"/>
              <a:t>将</a:t>
            </a:r>
            <a:r>
              <a:rPr lang="en-US" altLang="zh-CN" kern="100" dirty="0"/>
              <a:t>R</a:t>
            </a:r>
            <a:r>
              <a:rPr lang="zh-CN" altLang="zh-CN" kern="100" dirty="0"/>
              <a:t>分解为</a:t>
            </a:r>
            <a:endParaRPr lang="en-US" altLang="zh-CN" kern="100" dirty="0"/>
          </a:p>
          <a:p>
            <a:pPr lvl="2">
              <a:lnSpc>
                <a:spcPct val="110000"/>
              </a:lnSpc>
            </a:pPr>
            <a:r>
              <a:rPr lang="en-US" altLang="zh-CN" kern="100" dirty="0"/>
              <a:t>R</a:t>
            </a:r>
            <a:r>
              <a:rPr lang="en-US" altLang="zh-CN" kern="100" baseline="-25000" dirty="0"/>
              <a:t>1</a:t>
            </a:r>
            <a:r>
              <a:rPr lang="en-US" altLang="zh-CN" kern="100" dirty="0"/>
              <a:t>=(ABCE) </a:t>
            </a:r>
            <a:r>
              <a:rPr lang="zh-CN" altLang="zh-CN" kern="100" dirty="0"/>
              <a:t>，</a:t>
            </a:r>
            <a:r>
              <a:rPr lang="en-US" altLang="zh-CN" kern="100" dirty="0"/>
              <a:t>R</a:t>
            </a:r>
            <a:r>
              <a:rPr lang="en-US" altLang="zh-CN" kern="100" baseline="-25000" dirty="0"/>
              <a:t>2</a:t>
            </a:r>
            <a:r>
              <a:rPr lang="en-US" altLang="zh-CN" kern="100" dirty="0"/>
              <a:t>=(CD)</a:t>
            </a:r>
          </a:p>
          <a:p>
            <a:pPr lvl="1">
              <a:lnSpc>
                <a:spcPct val="110000"/>
              </a:lnSpc>
            </a:pPr>
            <a:r>
              <a:rPr lang="en-US" altLang="zh-CN" kern="100" dirty="0"/>
              <a:t>R</a:t>
            </a:r>
            <a:r>
              <a:rPr lang="en-US" altLang="zh-CN" kern="100" baseline="-25000" dirty="0"/>
              <a:t>1</a:t>
            </a:r>
            <a:r>
              <a:rPr lang="en-US" altLang="zh-CN" kern="100" dirty="0"/>
              <a:t>=(ABCE)</a:t>
            </a:r>
            <a:r>
              <a:rPr lang="zh-CN" altLang="en-US" kern="100" dirty="0"/>
              <a:t>，</a:t>
            </a:r>
            <a:r>
              <a:rPr lang="en-US" altLang="zh-CN" kern="100" dirty="0"/>
              <a:t>F</a:t>
            </a:r>
            <a:r>
              <a:rPr lang="en-US" altLang="zh-CN" kern="100" baseline="-25000" dirty="0"/>
              <a:t>1</a:t>
            </a:r>
            <a:r>
              <a:rPr lang="en-US" altLang="zh-CN" kern="100" dirty="0"/>
              <a:t>={</a:t>
            </a:r>
            <a:r>
              <a:rPr lang="en-US" altLang="zh-CN" kern="100" dirty="0">
                <a:effectLst/>
              </a:rPr>
              <a:t>AB</a:t>
            </a:r>
            <a:r>
              <a:rPr lang="zh-CN" altLang="zh-CN" kern="100" dirty="0">
                <a:effectLst/>
              </a:rPr>
              <a:t>→</a:t>
            </a:r>
            <a:r>
              <a:rPr lang="en-US" altLang="zh-CN" kern="100" dirty="0">
                <a:effectLst/>
              </a:rPr>
              <a:t>CE</a:t>
            </a:r>
            <a:r>
              <a:rPr lang="zh-CN" altLang="zh-CN" kern="100" dirty="0">
                <a:effectLst/>
              </a:rPr>
              <a:t>，</a:t>
            </a:r>
            <a:r>
              <a:rPr lang="en-US" altLang="zh-CN" kern="100" dirty="0">
                <a:effectLst/>
              </a:rPr>
              <a:t>E</a:t>
            </a:r>
            <a:r>
              <a:rPr lang="zh-CN" altLang="zh-CN" kern="100" dirty="0">
                <a:effectLst/>
              </a:rPr>
              <a:t>→</a:t>
            </a:r>
            <a:r>
              <a:rPr lang="en-US" altLang="zh-CN" kern="100" dirty="0">
                <a:effectLst/>
              </a:rPr>
              <a:t>AB</a:t>
            </a:r>
            <a:r>
              <a:rPr lang="en-US" altLang="zh-CN" kern="100" dirty="0"/>
              <a:t>}</a:t>
            </a:r>
          </a:p>
          <a:p>
            <a:pPr marL="357188" lvl="1" indent="0">
              <a:lnSpc>
                <a:spcPct val="110000"/>
              </a:lnSpc>
              <a:buNone/>
            </a:pPr>
            <a:r>
              <a:rPr lang="en-US" altLang="zh-CN" kern="100" dirty="0"/>
              <a:t>    R</a:t>
            </a:r>
            <a:r>
              <a:rPr lang="en-US" altLang="zh-CN" kern="100" baseline="-25000" dirty="0"/>
              <a:t>2</a:t>
            </a:r>
            <a:r>
              <a:rPr lang="en-US" altLang="zh-CN" kern="100" dirty="0"/>
              <a:t>=(CD)</a:t>
            </a:r>
            <a:r>
              <a:rPr lang="zh-CN" altLang="en-US" kern="100" dirty="0"/>
              <a:t>，</a:t>
            </a:r>
            <a:r>
              <a:rPr lang="en-US" altLang="zh-CN" kern="100" dirty="0"/>
              <a:t>F</a:t>
            </a:r>
            <a:r>
              <a:rPr lang="en-US" altLang="zh-CN" kern="100" baseline="-25000" dirty="0"/>
              <a:t>1</a:t>
            </a:r>
            <a:r>
              <a:rPr lang="en-US" altLang="zh-CN" kern="100" dirty="0"/>
              <a:t>={C</a:t>
            </a:r>
            <a:r>
              <a:rPr lang="zh-CN" altLang="zh-CN" kern="100" dirty="0">
                <a:effectLst/>
              </a:rPr>
              <a:t>→</a:t>
            </a:r>
            <a:r>
              <a:rPr lang="en-US" altLang="zh-CN" kern="100" dirty="0"/>
              <a:t>D}</a:t>
            </a:r>
          </a:p>
          <a:p>
            <a:pPr marL="357188" lvl="1" indent="0">
              <a:lnSpc>
                <a:spcPct val="110000"/>
              </a:lnSpc>
              <a:buNone/>
            </a:pPr>
            <a:r>
              <a:rPr lang="en-US" altLang="zh-CN" kern="100" dirty="0"/>
              <a:t>    </a:t>
            </a:r>
            <a:r>
              <a:rPr lang="zh-CN" altLang="en-US" kern="100" dirty="0"/>
              <a:t>均为</a:t>
            </a:r>
            <a:r>
              <a:rPr lang="en-US" altLang="zh-CN" kern="100"/>
              <a:t>BCNF</a:t>
            </a:r>
            <a:endParaRPr lang="en-US" altLang="zh-CN" kern="100" dirty="0"/>
          </a:p>
          <a:p>
            <a:pPr lvl="1">
              <a:lnSpc>
                <a:spcPct val="110000"/>
              </a:lnSpc>
            </a:pPr>
            <a:endParaRPr lang="en-US" altLang="zh-CN" kern="100" dirty="0"/>
          </a:p>
          <a:p>
            <a:pPr marL="534987" lvl="2" indent="0">
              <a:buNone/>
            </a:pPr>
            <a:endParaRPr lang="zh-CN" altLang="zh-CN" kern="100" dirty="0"/>
          </a:p>
        </p:txBody>
      </p:sp>
    </p:spTree>
    <p:extLst>
      <p:ext uri="{BB962C8B-B14F-4D97-AF65-F5344CB8AC3E}">
        <p14:creationId xmlns:p14="http://schemas.microsoft.com/office/powerpoint/2010/main" val="2154769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BF83C-3A40-4343-BA65-9B34D7A1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6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2E6138-BCB3-469A-B4A7-3B72A4863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altLang="zh-CN" kern="100" dirty="0">
                <a:ea typeface="宋体" panose="02010600030101010101" pitchFamily="2" charset="-122"/>
              </a:rPr>
              <a:t>Consider the following relation schema R about student information and the functional dependency F hold on R:</a:t>
            </a:r>
            <a:endParaRPr lang="en-US" altLang="zh-CN" kern="100" dirty="0">
              <a:ea typeface="宋体" panose="02010600030101010101" pitchFamily="2" charset="-122"/>
            </a:endParaRPr>
          </a:p>
          <a:p>
            <a:pPr lvl="1" algn="just"/>
            <a:r>
              <a:rPr lang="en-GB" altLang="zh-CN" kern="100" dirty="0">
                <a:ea typeface="宋体" panose="02010600030101010101" pitchFamily="2" charset="-122"/>
              </a:rPr>
              <a:t>R(</a:t>
            </a:r>
            <a:r>
              <a:rPr lang="en-US" altLang="zh-CN" kern="100" dirty="0">
                <a:ea typeface="宋体" panose="02010600030101010101" pitchFamily="2" charset="-122"/>
              </a:rPr>
              <a:t>A, B, C, D, E</a:t>
            </a:r>
            <a:r>
              <a:rPr lang="en-GB" altLang="zh-CN" kern="100" dirty="0">
                <a:ea typeface="宋体" panose="02010600030101010101" pitchFamily="2" charset="-122"/>
              </a:rPr>
              <a:t>)</a:t>
            </a:r>
            <a:endParaRPr lang="en-US" altLang="zh-CN" kern="100" dirty="0">
              <a:ea typeface="宋体" panose="02010600030101010101" pitchFamily="2" charset="-122"/>
            </a:endParaRPr>
          </a:p>
          <a:p>
            <a:pPr lvl="1" algn="just"/>
            <a:r>
              <a:rPr lang="en-GB" altLang="zh-CN" kern="100" dirty="0">
                <a:ea typeface="宋体" panose="02010600030101010101" pitchFamily="2" charset="-122"/>
              </a:rPr>
              <a:t>F={</a:t>
            </a:r>
            <a:r>
              <a:rPr lang="en-US" altLang="zh-CN" kern="100" dirty="0">
                <a:ea typeface="宋体" panose="02010600030101010101" pitchFamily="2" charset="-122"/>
              </a:rPr>
              <a:t>A→C, C→A, B→A, D→AC, B→E</a:t>
            </a:r>
            <a:r>
              <a:rPr lang="en-GB" altLang="zh-CN" kern="100" dirty="0">
                <a:ea typeface="宋体" panose="02010600030101010101" pitchFamily="2" charset="-122"/>
              </a:rPr>
              <a:t>}={</a:t>
            </a:r>
            <a:r>
              <a:rPr lang="en-US" altLang="zh-CN" kern="100" dirty="0">
                <a:solidFill>
                  <a:srgbClr val="FF0000"/>
                </a:solidFill>
                <a:ea typeface="宋体" panose="02010600030101010101" pitchFamily="2" charset="-122"/>
              </a:rPr>
              <a:t>A→C, C→A</a:t>
            </a:r>
            <a:r>
              <a:rPr lang="en-US" altLang="zh-CN" kern="100" dirty="0">
                <a:ea typeface="宋体" panose="02010600030101010101" pitchFamily="2" charset="-122"/>
              </a:rPr>
              <a:t>, </a:t>
            </a:r>
            <a:r>
              <a:rPr lang="en-US" altLang="zh-CN" kern="100" dirty="0">
                <a:solidFill>
                  <a:srgbClr val="2D0EE4"/>
                </a:solidFill>
                <a:ea typeface="宋体" panose="02010600030101010101" pitchFamily="2" charset="-122"/>
              </a:rPr>
              <a:t>B→A, B→E</a:t>
            </a:r>
            <a:r>
              <a:rPr lang="en-US" altLang="zh-CN" kern="100" dirty="0">
                <a:ea typeface="宋体" panose="02010600030101010101" pitchFamily="2" charset="-122"/>
              </a:rPr>
              <a:t>,</a:t>
            </a:r>
            <a:r>
              <a:rPr lang="zh-CN" altLang="en-US" kern="100" dirty="0">
                <a:ea typeface="宋体" panose="02010600030101010101" pitchFamily="2" charset="-122"/>
              </a:rPr>
              <a:t> </a:t>
            </a:r>
            <a:r>
              <a:rPr lang="en-US" altLang="zh-CN" kern="100" dirty="0">
                <a:solidFill>
                  <a:srgbClr val="FF0000"/>
                </a:solidFill>
                <a:ea typeface="宋体" panose="02010600030101010101" pitchFamily="2" charset="-122"/>
              </a:rPr>
              <a:t>D→A, D→C</a:t>
            </a:r>
            <a:r>
              <a:rPr lang="en-GB" altLang="zh-CN" kern="100" dirty="0">
                <a:ea typeface="宋体" panose="02010600030101010101" pitchFamily="2" charset="-122"/>
              </a:rPr>
              <a:t>}</a:t>
            </a:r>
          </a:p>
          <a:p>
            <a:pPr lvl="0" algn="just">
              <a:tabLst>
                <a:tab pos="533400" algn="l"/>
              </a:tabLst>
            </a:pPr>
            <a:r>
              <a:rPr lang="en-US" altLang="zh-CN" kern="100" dirty="0">
                <a:ea typeface="宋体" panose="02010600030101010101" pitchFamily="2" charset="-122"/>
              </a:rPr>
              <a:t>List all the candidate keys of R</a:t>
            </a:r>
          </a:p>
          <a:p>
            <a:pPr lvl="1" algn="just">
              <a:tabLst>
                <a:tab pos="533400" algn="l"/>
              </a:tabLst>
            </a:pPr>
            <a:r>
              <a:rPr lang="en-US" altLang="zh-CN" kern="100" dirty="0">
                <a:ea typeface="宋体" panose="02010600030101010101" pitchFamily="2" charset="-122"/>
              </a:rPr>
              <a:t>an unique candidate key </a:t>
            </a:r>
            <a:r>
              <a:rPr lang="en-US" altLang="zh-CN" kern="100" dirty="0">
                <a:solidFill>
                  <a:srgbClr val="FF0000"/>
                </a:solidFill>
                <a:effectLst/>
                <a:ea typeface="宋体" panose="02010600030101010101" pitchFamily="2" charset="-122"/>
              </a:rPr>
              <a:t>BD</a:t>
            </a:r>
            <a:endParaRPr lang="zh-CN" altLang="zh-CN" kern="1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0" algn="just">
              <a:tabLst>
                <a:tab pos="533400" algn="l"/>
              </a:tabLst>
            </a:pPr>
            <a:r>
              <a:rPr lang="en-US" altLang="zh-CN" kern="100" dirty="0">
                <a:ea typeface="宋体" panose="02010600030101010101" pitchFamily="2" charset="-122"/>
              </a:rPr>
              <a:t>What is the highest normal form of R, and why?</a:t>
            </a:r>
          </a:p>
          <a:p>
            <a:pPr lvl="1" algn="just">
              <a:tabLst>
                <a:tab pos="533400" algn="l"/>
              </a:tabLst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对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A→C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，左部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不是候选键，同时也没有包括在候选键中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不属于主属性，因此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不是第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范式</a:t>
            </a:r>
            <a:endParaRPr lang="en-US" altLang="zh-CN" kern="100" dirty="0">
              <a:ea typeface="宋体" panose="02010600030101010101" pitchFamily="2" charset="-122"/>
            </a:endParaRPr>
          </a:p>
          <a:p>
            <a:pPr lvl="1" algn="just">
              <a:tabLst>
                <a:tab pos="533400" algn="l"/>
              </a:tabLst>
            </a:pPr>
            <a:r>
              <a:rPr lang="en-US" altLang="zh-CN" kern="100" dirty="0">
                <a:ea typeface="宋体" panose="02010600030101010101" pitchFamily="2" charset="-122"/>
              </a:rPr>
              <a:t>B→A means the non-prime attribute A is </a:t>
            </a:r>
            <a:r>
              <a:rPr lang="en-US" altLang="zh-CN" kern="100" dirty="0"/>
              <a:t>partially dependent on </a:t>
            </a:r>
            <a:r>
              <a:rPr lang="en-US" altLang="zh-CN" kern="100" dirty="0">
                <a:solidFill>
                  <a:srgbClr val="FF0000"/>
                </a:solidFill>
              </a:rPr>
              <a:t>BD</a:t>
            </a:r>
            <a:r>
              <a:rPr lang="en-US" altLang="zh-CN" kern="100" dirty="0"/>
              <a:t>, so R is not in 2NF</a:t>
            </a:r>
          </a:p>
          <a:p>
            <a:pPr lvl="2" algn="just">
              <a:tabLst>
                <a:tab pos="533400" algn="l"/>
              </a:tabLst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存在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非主属性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对候选键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BD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的部分依赖，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故不满足第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范式的定义</a:t>
            </a:r>
            <a:endParaRPr lang="en-US" altLang="zh-CN" kern="100" dirty="0"/>
          </a:p>
          <a:p>
            <a:pPr lvl="1" algn="just">
              <a:tabLst>
                <a:tab pos="533400" algn="l"/>
              </a:tabLst>
            </a:pPr>
            <a:r>
              <a:rPr lang="en-US" altLang="zh-CN" kern="100" dirty="0">
                <a:solidFill>
                  <a:srgbClr val="FF0000"/>
                </a:solidFill>
                <a:ea typeface="宋体" panose="02010600030101010101" pitchFamily="2" charset="-122"/>
              </a:rPr>
              <a:t>So, R is in 1NF</a:t>
            </a:r>
            <a:endParaRPr lang="zh-CN" altLang="zh-CN" kern="1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algn="just"/>
            <a:endParaRPr lang="en-GB" altLang="zh-CN" kern="100" dirty="0">
              <a:ea typeface="宋体" panose="02010600030101010101" pitchFamily="2" charset="-122"/>
            </a:endParaRPr>
          </a:p>
          <a:p>
            <a:pPr algn="just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CC3CB7-D0D5-4582-AAE6-B3A40F5E8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7112E-A926-405D-8689-3CFBBFD9150E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49547B-203C-43F7-940F-1299F763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A64B57-1BD4-4B9F-9BE5-E562CEFADCC9}"/>
              </a:ext>
            </a:extLst>
          </p:cNvPr>
          <p:cNvSpPr txBox="1"/>
          <p:nvPr/>
        </p:nvSpPr>
        <p:spPr>
          <a:xfrm>
            <a:off x="6579501" y="2351935"/>
            <a:ext cx="3348269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a typeface="微软雅黑 Light" panose="020B0502040204020203" pitchFamily="34" charset="-122"/>
              </a:rPr>
              <a:t>使用补充算法计算候选键：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L={B,D}</a:t>
            </a: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LR={A,C}</a:t>
            </a: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R={E}</a:t>
            </a:r>
          </a:p>
        </p:txBody>
      </p:sp>
    </p:spTree>
    <p:extLst>
      <p:ext uri="{BB962C8B-B14F-4D97-AF65-F5344CB8AC3E}">
        <p14:creationId xmlns:p14="http://schemas.microsoft.com/office/powerpoint/2010/main" val="3608250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BF83C-3A40-4343-BA65-9B34D7A1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6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2E6138-BCB3-469A-B4A7-3B72A4863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>
              <a:tabLst>
                <a:tab pos="533400" algn="l"/>
              </a:tabLst>
            </a:pPr>
            <a:r>
              <a:rPr lang="en-US" altLang="zh-CN" kern="100" dirty="0">
                <a:ea typeface="宋体" panose="02010600030101010101" pitchFamily="2" charset="-122"/>
              </a:rPr>
              <a:t>Compute the canonical cover F</a:t>
            </a:r>
            <a:r>
              <a:rPr lang="en-US" altLang="zh-CN" kern="100" baseline="-25000" dirty="0">
                <a:ea typeface="宋体" panose="02010600030101010101" pitchFamily="2" charset="-122"/>
              </a:rPr>
              <a:t>c</a:t>
            </a:r>
            <a:endParaRPr lang="zh-CN" altLang="zh-CN" kern="100" baseline="-25000" dirty="0">
              <a:ea typeface="宋体" panose="02010600030101010101" pitchFamily="2" charset="-122"/>
            </a:endParaRPr>
          </a:p>
          <a:p>
            <a:pPr lvl="1" algn="just">
              <a:tabLst>
                <a:tab pos="533400" algn="l"/>
              </a:tabLst>
            </a:pPr>
            <a:r>
              <a:rPr lang="en-US" altLang="zh-CN" kern="100" dirty="0">
                <a:ea typeface="宋体" panose="02010600030101010101" pitchFamily="2" charset="-122"/>
              </a:rPr>
              <a:t>F</a:t>
            </a:r>
            <a:r>
              <a:rPr lang="en-US" altLang="zh-CN" kern="100" baseline="-25000" dirty="0">
                <a:ea typeface="宋体" panose="02010600030101010101" pitchFamily="2" charset="-122"/>
              </a:rPr>
              <a:t>C</a:t>
            </a:r>
            <a:r>
              <a:rPr lang="en-US" altLang="zh-CN" kern="100" dirty="0">
                <a:ea typeface="宋体" panose="02010600030101010101" pitchFamily="2" charset="-122"/>
              </a:rPr>
              <a:t>={</a:t>
            </a:r>
            <a:r>
              <a:rPr lang="en-US" altLang="zh-CN" kern="100" dirty="0">
                <a:solidFill>
                  <a:srgbClr val="FF0000"/>
                </a:solidFill>
                <a:ea typeface="宋体" panose="02010600030101010101" pitchFamily="2" charset="-122"/>
              </a:rPr>
              <a:t>A→C, C→A</a:t>
            </a:r>
            <a:r>
              <a:rPr lang="en-US" altLang="zh-CN" kern="100" dirty="0">
                <a:ea typeface="宋体" panose="02010600030101010101" pitchFamily="2" charset="-122"/>
              </a:rPr>
              <a:t>, </a:t>
            </a:r>
            <a:r>
              <a:rPr lang="en-US" altLang="zh-CN" kern="100" dirty="0">
                <a:solidFill>
                  <a:srgbClr val="2D0EE4"/>
                </a:solidFill>
                <a:ea typeface="宋体" panose="02010600030101010101" pitchFamily="2" charset="-122"/>
              </a:rPr>
              <a:t>B→AE, </a:t>
            </a:r>
            <a:r>
              <a:rPr lang="en-US" altLang="zh-CN" kern="100" dirty="0">
                <a:solidFill>
                  <a:srgbClr val="FF0000"/>
                </a:solidFill>
                <a:ea typeface="宋体" panose="02010600030101010101" pitchFamily="2" charset="-122"/>
              </a:rPr>
              <a:t>D→A</a:t>
            </a:r>
            <a:r>
              <a:rPr lang="en-US" altLang="zh-CN" kern="100" dirty="0">
                <a:ea typeface="宋体" panose="02010600030101010101" pitchFamily="2" charset="-122"/>
              </a:rPr>
              <a:t>}, </a:t>
            </a:r>
          </a:p>
          <a:p>
            <a:pPr marL="357188" lvl="1" indent="0" algn="just">
              <a:buNone/>
              <a:tabLst>
                <a:tab pos="533400" algn="l"/>
              </a:tabLst>
            </a:pPr>
            <a:r>
              <a:rPr lang="en-US" altLang="zh-CN" kern="100" dirty="0">
                <a:ea typeface="宋体" panose="02010600030101010101" pitchFamily="2" charset="-122"/>
              </a:rPr>
              <a:t>    F</a:t>
            </a:r>
            <a:r>
              <a:rPr lang="en-US" altLang="zh-CN" kern="100" baseline="-25000" dirty="0">
                <a:ea typeface="宋体" panose="02010600030101010101" pitchFamily="2" charset="-122"/>
              </a:rPr>
              <a:t>C</a:t>
            </a:r>
            <a:r>
              <a:rPr lang="en-US" altLang="zh-CN" kern="100" dirty="0">
                <a:ea typeface="宋体" panose="02010600030101010101" pitchFamily="2" charset="-122"/>
              </a:rPr>
              <a:t>={</a:t>
            </a:r>
            <a:r>
              <a:rPr lang="en-US" altLang="zh-CN" kern="100" dirty="0">
                <a:solidFill>
                  <a:srgbClr val="FF0000"/>
                </a:solidFill>
                <a:ea typeface="宋体" panose="02010600030101010101" pitchFamily="2" charset="-122"/>
              </a:rPr>
              <a:t>A→C, C→A</a:t>
            </a:r>
            <a:r>
              <a:rPr lang="en-US" altLang="zh-CN" kern="100" dirty="0">
                <a:ea typeface="宋体" panose="02010600030101010101" pitchFamily="2" charset="-122"/>
              </a:rPr>
              <a:t>, </a:t>
            </a:r>
            <a:r>
              <a:rPr lang="en-US" altLang="zh-CN" kern="100" dirty="0">
                <a:solidFill>
                  <a:srgbClr val="2D0EE4"/>
                </a:solidFill>
                <a:ea typeface="宋体" panose="02010600030101010101" pitchFamily="2" charset="-122"/>
              </a:rPr>
              <a:t>B→AE</a:t>
            </a:r>
            <a:r>
              <a:rPr lang="en-US" altLang="zh-CN" kern="100" dirty="0">
                <a:ea typeface="宋体" panose="02010600030101010101" pitchFamily="2" charset="-122"/>
              </a:rPr>
              <a:t>,</a:t>
            </a:r>
            <a:r>
              <a:rPr lang="zh-CN" altLang="en-US" kern="100" dirty="0">
                <a:ea typeface="宋体" panose="02010600030101010101" pitchFamily="2" charset="-122"/>
              </a:rPr>
              <a:t> </a:t>
            </a:r>
            <a:r>
              <a:rPr lang="en-US" altLang="zh-CN" kern="100" dirty="0">
                <a:solidFill>
                  <a:srgbClr val="FF0000"/>
                </a:solidFill>
                <a:ea typeface="宋体" panose="02010600030101010101" pitchFamily="2" charset="-122"/>
              </a:rPr>
              <a:t>D→C</a:t>
            </a:r>
            <a:r>
              <a:rPr lang="en-US" altLang="zh-CN" kern="100" dirty="0">
                <a:ea typeface="宋体" panose="02010600030101010101" pitchFamily="2" charset="-122"/>
              </a:rPr>
              <a:t>}</a:t>
            </a:r>
          </a:p>
          <a:p>
            <a:pPr lvl="1" algn="just">
              <a:tabLst>
                <a:tab pos="533400" algn="l"/>
              </a:tabLst>
            </a:pPr>
            <a:r>
              <a:rPr lang="zh-CN" altLang="en-US" kern="100" dirty="0"/>
              <a:t>方法：</a:t>
            </a:r>
            <a:endParaRPr lang="en-US" altLang="zh-CN" kern="100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zh-CN" sz="2400" dirty="0">
                <a:cs typeface="Times New Roman" pitchFamily="18" charset="0"/>
              </a:rPr>
              <a:t>         Step1. </a:t>
            </a:r>
            <a:r>
              <a:rPr lang="zh-CN" altLang="en-US" sz="2400" dirty="0">
                <a:cs typeface="Times New Roman" pitchFamily="18" charset="0"/>
              </a:rPr>
              <a:t>将</a:t>
            </a:r>
            <a:r>
              <a:rPr lang="en-US" altLang="zh-CN" sz="2400" dirty="0">
                <a:cs typeface="Times New Roman" pitchFamily="18" charset="0"/>
              </a:rPr>
              <a:t>F={A→C, C→A, B→A, </a:t>
            </a:r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D→AC</a:t>
            </a:r>
            <a:r>
              <a:rPr lang="en-US" altLang="zh-CN" sz="2400" dirty="0">
                <a:cs typeface="Times New Roman" pitchFamily="18" charset="0"/>
              </a:rPr>
              <a:t>, B→E} </a:t>
            </a:r>
            <a:r>
              <a:rPr lang="zh-CN" altLang="en-US" sz="2400" dirty="0">
                <a:cs typeface="Times New Roman" pitchFamily="18" charset="0"/>
              </a:rPr>
              <a:t>变换为</a:t>
            </a:r>
            <a:endParaRPr lang="en-US" altLang="zh-CN" sz="2400" dirty="0">
              <a:cs typeface="Times New Roman" pitchFamily="18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zh-CN" sz="2400" dirty="0">
                <a:cs typeface="Times New Roman" pitchFamily="18" charset="0"/>
              </a:rPr>
              <a:t>                    F={A→C, C→A, B→A, </a:t>
            </a:r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D→A, D→C</a:t>
            </a:r>
            <a:r>
              <a:rPr lang="en-US" altLang="zh-CN" sz="2400" dirty="0">
                <a:cs typeface="Times New Roman" pitchFamily="18" charset="0"/>
              </a:rPr>
              <a:t>, B→E}</a:t>
            </a:r>
            <a:r>
              <a:rPr lang="zh-CN" altLang="en-US" sz="2400" dirty="0">
                <a:cs typeface="Times New Roman" pitchFamily="18" charset="0"/>
              </a:rPr>
              <a:t>，</a:t>
            </a:r>
            <a:endParaRPr lang="en-US" altLang="zh-CN" sz="2400" dirty="0">
              <a:cs typeface="Times New Roman" pitchFamily="18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sz="2400" dirty="0">
                <a:cs typeface="Times New Roman" pitchFamily="18" charset="0"/>
              </a:rPr>
              <a:t>                    去除其中的传递函数依赖</a:t>
            </a:r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D→C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sz="2400" dirty="0">
                <a:cs typeface="Times New Roman" pitchFamily="18" charset="0"/>
              </a:rPr>
              <a:t>D→A, A→C</a:t>
            </a:r>
            <a:r>
              <a:rPr lang="en-US" altLang="zh-CN" dirty="0">
                <a:cs typeface="Times New Roman" pitchFamily="18" charset="0"/>
              </a:rPr>
              <a:t>)</a:t>
            </a:r>
            <a:r>
              <a:rPr lang="zh-CN" altLang="en-US" dirty="0">
                <a:cs typeface="Times New Roman" pitchFamily="18" charset="0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cs typeface="Times New Roman" pitchFamily="18" charset="0"/>
              </a:rPr>
              <a:t>或</a:t>
            </a:r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D→A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sz="2400" dirty="0">
                <a:cs typeface="Times New Roman" pitchFamily="18" charset="0"/>
              </a:rPr>
              <a:t>D→C, C→A</a:t>
            </a:r>
            <a:r>
              <a:rPr lang="en-US" altLang="zh-CN" dirty="0">
                <a:cs typeface="Times New Roman" pitchFamily="18" charset="0"/>
              </a:rPr>
              <a:t>)</a:t>
            </a:r>
            <a:endParaRPr lang="en-US" altLang="zh-CN" sz="2400" dirty="0">
              <a:cs typeface="Times New Roman" pitchFamily="18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zh-CN" sz="2400" dirty="0">
                <a:cs typeface="Times New Roman" pitchFamily="18" charset="0"/>
              </a:rPr>
              <a:t>         Step2. </a:t>
            </a:r>
            <a:r>
              <a:rPr lang="zh-CN" altLang="en-US" sz="2400" dirty="0">
                <a:cs typeface="Times New Roman" pitchFamily="18" charset="0"/>
              </a:rPr>
              <a:t>合并</a:t>
            </a:r>
            <a:r>
              <a:rPr lang="en-US" altLang="zh-CN" sz="2400" dirty="0">
                <a:cs typeface="Times New Roman" pitchFamily="18" charset="0"/>
              </a:rPr>
              <a:t>B→A, B→E</a:t>
            </a:r>
            <a:endParaRPr lang="en-US" altLang="zh-CN" kern="100" dirty="0"/>
          </a:p>
          <a:p>
            <a:pPr lvl="0" algn="just">
              <a:tabLst>
                <a:tab pos="533400" algn="l"/>
              </a:tabLst>
            </a:pPr>
            <a:r>
              <a:rPr lang="en-US" altLang="zh-CN" kern="100" dirty="0">
                <a:ea typeface="宋体" panose="02010600030101010101" pitchFamily="2" charset="-122"/>
              </a:rPr>
              <a:t>Give a lossless and dependency-preserving decomposition of R into 3NF</a:t>
            </a:r>
          </a:p>
          <a:p>
            <a:pPr lvl="1" algn="just">
              <a:tabLst>
                <a:tab pos="533400" algn="l"/>
              </a:tabLst>
            </a:pPr>
            <a:r>
              <a:rPr lang="en-US" altLang="zh-CN" kern="100" dirty="0">
                <a:ea typeface="宋体" panose="02010600030101010101" pitchFamily="2" charset="-122"/>
              </a:rPr>
              <a:t>for F</a:t>
            </a:r>
            <a:r>
              <a:rPr lang="en-US" altLang="zh-CN" kern="100" baseline="-25000" dirty="0">
                <a:ea typeface="宋体" panose="02010600030101010101" pitchFamily="2" charset="-122"/>
              </a:rPr>
              <a:t>C</a:t>
            </a:r>
            <a:r>
              <a:rPr lang="en-US" altLang="zh-CN" kern="100" dirty="0">
                <a:ea typeface="宋体" panose="02010600030101010101" pitchFamily="2" charset="-122"/>
              </a:rPr>
              <a:t>={</a:t>
            </a:r>
            <a:r>
              <a:rPr lang="en-US" altLang="zh-CN" kern="100" dirty="0">
                <a:solidFill>
                  <a:srgbClr val="FF0000"/>
                </a:solidFill>
                <a:ea typeface="宋体" panose="02010600030101010101" pitchFamily="2" charset="-122"/>
              </a:rPr>
              <a:t>A→C, C→A</a:t>
            </a:r>
            <a:r>
              <a:rPr lang="en-US" altLang="zh-CN" kern="100" dirty="0">
                <a:ea typeface="宋体" panose="02010600030101010101" pitchFamily="2" charset="-122"/>
              </a:rPr>
              <a:t>, </a:t>
            </a:r>
            <a:r>
              <a:rPr lang="en-US" altLang="zh-CN" kern="100" dirty="0">
                <a:solidFill>
                  <a:srgbClr val="2D0EE4"/>
                </a:solidFill>
                <a:ea typeface="宋体" panose="02010600030101010101" pitchFamily="2" charset="-122"/>
              </a:rPr>
              <a:t>B→AE, </a:t>
            </a:r>
            <a:r>
              <a:rPr lang="en-US" altLang="zh-CN" kern="100" dirty="0">
                <a:solidFill>
                  <a:srgbClr val="FF0000"/>
                </a:solidFill>
                <a:ea typeface="宋体" panose="02010600030101010101" pitchFamily="2" charset="-122"/>
              </a:rPr>
              <a:t>D→A</a:t>
            </a:r>
            <a:r>
              <a:rPr lang="en-US" altLang="zh-CN" kern="100" dirty="0">
                <a:ea typeface="宋体" panose="02010600030101010101" pitchFamily="2" charset="-122"/>
              </a:rPr>
              <a:t>},  a 3NF decomposition is</a:t>
            </a:r>
          </a:p>
          <a:p>
            <a:pPr marL="357188" lvl="1" indent="0" algn="just">
              <a:buNone/>
              <a:tabLst>
                <a:tab pos="533400" algn="l"/>
              </a:tabLst>
            </a:pPr>
            <a:r>
              <a:rPr lang="en-US" altLang="zh-CN" kern="100" dirty="0">
                <a:ea typeface="宋体" panose="02010600030101010101" pitchFamily="2" charset="-122"/>
              </a:rPr>
              <a:t>           {AC, ABE, AD, BD}</a:t>
            </a:r>
            <a:endParaRPr lang="zh-CN" altLang="zh-CN" kern="100" dirty="0">
              <a:ea typeface="宋体" panose="02010600030101010101" pitchFamily="2" charset="-122"/>
            </a:endParaRPr>
          </a:p>
          <a:p>
            <a:pPr algn="just"/>
            <a:endParaRPr lang="en-GB" altLang="zh-CN" kern="100" dirty="0">
              <a:ea typeface="宋体" panose="02010600030101010101" pitchFamily="2" charset="-122"/>
            </a:endParaRPr>
          </a:p>
          <a:p>
            <a:pPr algn="just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CC3CB7-D0D5-4582-AAE6-B3A40F5E8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7112E-A926-405D-8689-3CFBBFD9150E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49547B-203C-43F7-940F-1299F763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2706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316FD-5F0A-4E51-AB77-DD14C523C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 7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A5A6D7-2F82-430E-A1F8-873066128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tabLst>
                <a:tab pos="1028700" algn="l"/>
                <a:tab pos="1238250" algn="l"/>
                <a:tab pos="1962150" algn="l"/>
              </a:tabLst>
            </a:pPr>
            <a:r>
              <a:rPr lang="en-US" altLang="zh-CN" kern="100" dirty="0">
                <a:effectLst/>
              </a:rPr>
              <a:t>Consider the following relations and answer the Questions</a:t>
            </a:r>
            <a:endParaRPr lang="zh-CN" altLang="zh-CN" kern="100" dirty="0">
              <a:effectLst/>
            </a:endParaRPr>
          </a:p>
          <a:p>
            <a:pPr lvl="1" algn="just"/>
            <a:r>
              <a:rPr lang="en-US" altLang="zh-CN" kern="100" dirty="0"/>
              <a:t>the </a:t>
            </a:r>
            <a:r>
              <a:rPr lang="en-US" altLang="zh-CN" kern="100" dirty="0">
                <a:effectLst/>
              </a:rPr>
              <a:t>relation schema R=(A,B,C,D,E,F), the functional dependencies set </a:t>
            </a:r>
          </a:p>
          <a:p>
            <a:pPr marL="357188" lvl="1" indent="0" algn="just">
              <a:buNone/>
            </a:pPr>
            <a:r>
              <a:rPr lang="en-US" altLang="zh-CN" kern="100" dirty="0"/>
              <a:t>                                         </a:t>
            </a:r>
            <a:r>
              <a:rPr lang="en-US" altLang="zh-CN" kern="100" dirty="0">
                <a:effectLst/>
              </a:rPr>
              <a:t>F ={</a:t>
            </a:r>
            <a:r>
              <a:rPr lang="en-US" altLang="zh-CN" kern="100" dirty="0">
                <a:solidFill>
                  <a:srgbClr val="FF0000"/>
                </a:solidFill>
              </a:rPr>
              <a:t>A→B, C→D, D→E, E→F, F→C</a:t>
            </a:r>
            <a:r>
              <a:rPr lang="en-US" altLang="zh-CN" kern="100" dirty="0">
                <a:effectLst/>
              </a:rPr>
              <a:t>}</a:t>
            </a:r>
            <a:endParaRPr lang="en-US" altLang="zh-CN" kern="100" dirty="0"/>
          </a:p>
          <a:p>
            <a:pPr algn="just"/>
            <a:r>
              <a:rPr lang="en-US" altLang="zh-CN" kern="100" dirty="0">
                <a:effectLst/>
              </a:rPr>
              <a:t>List all the candidate keys of R</a:t>
            </a:r>
          </a:p>
          <a:p>
            <a:pPr lvl="1" algn="just"/>
            <a:r>
              <a:rPr lang="en-US" altLang="zh-CN" kern="100" dirty="0">
                <a:solidFill>
                  <a:srgbClr val="2D0EE4"/>
                </a:solidFill>
              </a:rPr>
              <a:t>AC, AD, AE, AF </a:t>
            </a:r>
          </a:p>
          <a:p>
            <a:pPr algn="just"/>
            <a:endParaRPr lang="en-US" altLang="zh-CN" kern="100" dirty="0"/>
          </a:p>
          <a:p>
            <a:pPr algn="just"/>
            <a:r>
              <a:rPr lang="en-US" altLang="zh-CN" kern="100" dirty="0">
                <a:effectLst/>
              </a:rPr>
              <a:t>What is the highest normal form of R? Why?</a:t>
            </a:r>
          </a:p>
          <a:p>
            <a:pPr lvl="1" algn="just"/>
            <a:r>
              <a:rPr lang="en-US" altLang="zh-CN" kern="100" dirty="0"/>
              <a:t>R is in 1NF, because there exists A→B, and the non-prime attribute B is partially dependent on the candidate key, e.g. AC</a:t>
            </a:r>
          </a:p>
          <a:p>
            <a:pPr algn="just"/>
            <a:r>
              <a:rPr lang="en-GB" altLang="zh-CN" kern="100" dirty="0"/>
              <a:t>Give a lossless-join and dependency-preserving decomposition of R into 3NF</a:t>
            </a:r>
            <a:endParaRPr lang="zh-CN" altLang="zh-CN" kern="100" dirty="0"/>
          </a:p>
          <a:p>
            <a:pPr lvl="1" algn="just"/>
            <a:r>
              <a:rPr lang="en-GB" altLang="zh-CN" kern="100" dirty="0"/>
              <a:t>F</a:t>
            </a:r>
            <a:r>
              <a:rPr lang="en-GB" altLang="zh-CN" kern="100" baseline="-25000" dirty="0"/>
              <a:t>c</a:t>
            </a:r>
            <a:r>
              <a:rPr lang="en-GB" altLang="zh-CN" kern="100" dirty="0"/>
              <a:t>=F</a:t>
            </a:r>
          </a:p>
          <a:p>
            <a:pPr lvl="1" algn="just"/>
            <a:r>
              <a:rPr lang="en-GB" altLang="zh-CN" kern="100" dirty="0"/>
              <a:t>3</a:t>
            </a:r>
            <a:r>
              <a:rPr lang="en-US" altLang="zh-CN" kern="100" dirty="0"/>
              <a:t>NF decomposition</a:t>
            </a:r>
          </a:p>
          <a:p>
            <a:pPr marL="357188" lvl="1" indent="0" algn="just">
              <a:buNone/>
            </a:pPr>
            <a:r>
              <a:rPr lang="en-US" altLang="zh-CN" kern="100" dirty="0"/>
              <a:t>    </a:t>
            </a:r>
            <a:r>
              <a:rPr lang="en-US" altLang="zh-CN" kern="100" dirty="0">
                <a:solidFill>
                  <a:srgbClr val="FF0000"/>
                </a:solidFill>
              </a:rPr>
              <a:t>AB, CD, CF, DE, EF</a:t>
            </a:r>
            <a:r>
              <a:rPr lang="en-US" altLang="zh-CN" kern="100" dirty="0"/>
              <a:t>, </a:t>
            </a:r>
            <a:r>
              <a:rPr lang="en-US" altLang="zh-CN" kern="100" dirty="0">
                <a:solidFill>
                  <a:srgbClr val="2D0EE4"/>
                </a:solidFill>
              </a:rPr>
              <a:t>AC, AD, AE, AF</a:t>
            </a:r>
          </a:p>
          <a:p>
            <a:pPr lvl="1" algn="just"/>
            <a:endParaRPr lang="en-US" altLang="zh-CN" kern="1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FA2254-07D4-40A3-B73D-73AA765C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7012F-86C2-4892-98E4-834EC64724B4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E6B5D2-EA26-495A-95A6-E58539391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D12B08-7AFA-4D65-84C6-9FA03E9456E8}"/>
              </a:ext>
            </a:extLst>
          </p:cNvPr>
          <p:cNvSpPr txBox="1"/>
          <p:nvPr/>
        </p:nvSpPr>
        <p:spPr>
          <a:xfrm>
            <a:off x="4518473" y="2057922"/>
            <a:ext cx="3348269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a typeface="微软雅黑 Light" panose="020B0502040204020203" pitchFamily="34" charset="-122"/>
              </a:rPr>
              <a:t>使用补充算法计算候选键：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L={A}</a:t>
            </a: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LR={C,D,E,F}</a:t>
            </a: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R={B}</a:t>
            </a:r>
          </a:p>
        </p:txBody>
      </p:sp>
    </p:spTree>
    <p:extLst>
      <p:ext uri="{BB962C8B-B14F-4D97-AF65-F5344CB8AC3E}">
        <p14:creationId xmlns:p14="http://schemas.microsoft.com/office/powerpoint/2010/main" val="902909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237DC-F782-4EA3-BA5C-F1E2A167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Appendix 7-2 Computing Candidate Keys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3E0E1B-4CB1-4441-BE68-EC6898B7E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/>
              <a:t>定理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R, F={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</a:t>
            </a:r>
            <a:r>
              <a:rPr kumimoji="0"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Greek Symbols"/>
              </a:rPr>
              <a:t> </a:t>
            </a:r>
            <a:r>
              <a:rPr lang="en-US" altLang="zh-CN" dirty="0"/>
              <a:t>} holds on R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如果属性</a:t>
            </a:r>
            <a:r>
              <a:rPr lang="en-US" altLang="zh-CN" dirty="0"/>
              <a:t>A</a:t>
            </a:r>
            <a:r>
              <a:rPr lang="zh-CN" altLang="en-US" dirty="0"/>
              <a:t>只出现在</a:t>
            </a:r>
            <a:r>
              <a:rPr lang="en-US" altLang="zh-CN" dirty="0"/>
              <a:t>F</a:t>
            </a:r>
            <a:r>
              <a:rPr lang="zh-CN" altLang="en-US" dirty="0"/>
              <a:t>中函数依赖的左部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</a:t>
            </a:r>
            <a:r>
              <a:rPr lang="zh-CN" altLang="en-US" dirty="0"/>
              <a:t>, 则</a:t>
            </a:r>
            <a:r>
              <a:rPr lang="en-US" altLang="zh-CN" dirty="0"/>
              <a:t>A</a:t>
            </a:r>
            <a:r>
              <a:rPr lang="zh-CN" altLang="en-US" dirty="0"/>
              <a:t>一定是主属性, 必然出现在候选键中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输入：关系模式</a:t>
            </a:r>
            <a:r>
              <a:rPr lang="en-US" altLang="zh-CN" dirty="0"/>
              <a:t>R</a:t>
            </a:r>
            <a:r>
              <a:rPr lang="zh-CN" altLang="en-US" dirty="0"/>
              <a:t>及其函数依赖集</a:t>
            </a:r>
            <a:r>
              <a:rPr lang="en-US" altLang="zh-CN" dirty="0"/>
              <a:t>F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输出：</a:t>
            </a:r>
            <a:r>
              <a:rPr lang="en-US" altLang="zh-CN" dirty="0"/>
              <a:t>R</a:t>
            </a:r>
            <a:r>
              <a:rPr lang="zh-CN" altLang="en-US" dirty="0"/>
              <a:t>的所有候选关键字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 方法：</a:t>
            </a:r>
            <a:endParaRPr kumimoji="0" lang="en-US" altLang="zh-CN" i="1" dirty="0">
              <a:sym typeface="Monotype Sorts" pitchFamily="2" charset="2"/>
            </a:endParaRPr>
          </a:p>
          <a:p>
            <a:pPr lvl="1" eaLnBrk="1" hangingPunct="1">
              <a:lnSpc>
                <a:spcPct val="120000"/>
              </a:lnSpc>
              <a:buSzTx/>
              <a:buFont typeface="Wingdings" pitchFamily="2" charset="2"/>
              <a:buChar char="§"/>
            </a:pPr>
            <a:r>
              <a:rPr kumimoji="0" lang="en-US" altLang="zh-CN" i="1" dirty="0"/>
              <a:t> </a:t>
            </a:r>
            <a:r>
              <a:rPr kumimoji="0" lang="en-US" altLang="zh-CN" dirty="0"/>
              <a:t>step1. </a:t>
            </a:r>
            <a:r>
              <a:rPr lang="zh-CN" altLang="en-US" dirty="0"/>
              <a:t>将</a:t>
            </a:r>
            <a:r>
              <a:rPr lang="en-US" altLang="zh-CN" dirty="0"/>
              <a:t>R</a:t>
            </a:r>
            <a:r>
              <a:rPr lang="zh-CN" altLang="en-US" dirty="0"/>
              <a:t>的所有属性分为四类：</a:t>
            </a:r>
            <a:endParaRPr lang="en-US" altLang="zh-CN" dirty="0">
              <a:solidFill>
                <a:schemeClr val="folHlink"/>
              </a:solidFill>
              <a:sym typeface="Monotype Sorts" pitchFamily="2" charset="2"/>
            </a:endParaRPr>
          </a:p>
          <a:p>
            <a:pPr lvl="2" eaLnBrk="1" hangingPunct="1">
              <a:lnSpc>
                <a:spcPct val="120000"/>
              </a:lnSpc>
            </a:pPr>
            <a:r>
              <a:rPr lang="en-US" altLang="zh-CN" dirty="0"/>
              <a:t>L</a:t>
            </a:r>
            <a:r>
              <a:rPr lang="zh-CN" altLang="en-US" dirty="0"/>
              <a:t>类：仅出现在</a:t>
            </a:r>
            <a:r>
              <a:rPr lang="en-US" altLang="zh-CN" dirty="0"/>
              <a:t>F</a:t>
            </a:r>
            <a:r>
              <a:rPr lang="zh-CN" altLang="en-US" dirty="0"/>
              <a:t>中函数依赖左部的属性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CN" dirty="0"/>
              <a:t>R</a:t>
            </a:r>
            <a:r>
              <a:rPr lang="zh-CN" altLang="en-US" dirty="0"/>
              <a:t>类：仅出现在</a:t>
            </a:r>
            <a:r>
              <a:rPr lang="en-US" altLang="zh-CN" dirty="0"/>
              <a:t>F</a:t>
            </a:r>
            <a:r>
              <a:rPr lang="zh-CN" altLang="en-US" dirty="0"/>
              <a:t>中函数依赖右部的属性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CN" dirty="0"/>
              <a:t>N</a:t>
            </a:r>
            <a:r>
              <a:rPr lang="zh-CN" altLang="en-US" dirty="0"/>
              <a:t>类：在</a:t>
            </a:r>
            <a:r>
              <a:rPr lang="en-US" altLang="zh-CN" dirty="0"/>
              <a:t>F</a:t>
            </a:r>
            <a:r>
              <a:rPr lang="zh-CN" altLang="en-US" dirty="0"/>
              <a:t>中函数依赖左右两边均未出现的属性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CN" dirty="0"/>
              <a:t>LR</a:t>
            </a:r>
            <a:r>
              <a:rPr lang="zh-CN" altLang="en-US" dirty="0"/>
              <a:t>类：在</a:t>
            </a:r>
            <a:r>
              <a:rPr lang="en-US" altLang="zh-CN" dirty="0"/>
              <a:t>F</a:t>
            </a:r>
            <a:r>
              <a:rPr lang="zh-CN" altLang="en-US" dirty="0"/>
              <a:t>中函数依赖左右两边均出现的属性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3272CD-CA8C-4A17-A127-8EC227CA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A748-86B8-4E61-9D30-9C0C0C6349E3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B8591E-4D1B-4077-8634-6EE21D061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1904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9F5D42-7799-4FDE-825B-8461716F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933076-1A66-4D54-B66C-819A72A5E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第</a:t>
            </a:r>
            <a:r>
              <a:rPr lang="en-US" altLang="zh-CN" sz="2400" dirty="0"/>
              <a:t>6</a:t>
            </a:r>
            <a:r>
              <a:rPr lang="zh-CN" altLang="en-US" sz="2400" dirty="0"/>
              <a:t>版</a:t>
            </a:r>
            <a:r>
              <a:rPr lang="en-US" altLang="zh-CN" sz="2400" dirty="0"/>
              <a:t>8.29/</a:t>
            </a:r>
            <a:r>
              <a:rPr lang="zh-CN" altLang="en-US" sz="2400" dirty="0"/>
              <a:t>第</a:t>
            </a:r>
            <a:r>
              <a:rPr lang="en-US" altLang="zh-CN" sz="2400" dirty="0"/>
              <a:t>7</a:t>
            </a:r>
            <a:r>
              <a:rPr lang="zh-CN" altLang="en-US" sz="2400" dirty="0"/>
              <a:t>版</a:t>
            </a:r>
            <a:r>
              <a:rPr lang="en-US" altLang="zh-CN" sz="2400" dirty="0"/>
              <a:t>7.30</a:t>
            </a:r>
          </a:p>
          <a:p>
            <a:pPr marL="0" indent="0">
              <a:buNone/>
            </a:pPr>
            <a:r>
              <a:rPr lang="en-US" altLang="zh-CN" sz="2400" dirty="0"/>
              <a:t>       </a:t>
            </a:r>
            <a:r>
              <a:rPr lang="zh-CN" altLang="en-US" sz="2400" dirty="0"/>
              <a:t>针对给出的关系模式和函数依赖集</a:t>
            </a:r>
            <a:endParaRPr lang="en-US" altLang="zh-CN" sz="2400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）利用</a:t>
            </a:r>
            <a:r>
              <a:rPr lang="en-US" altLang="zh-CN" dirty="0"/>
              <a:t>ppt</a:t>
            </a:r>
            <a:r>
              <a:rPr lang="zh-CN" altLang="en-US" dirty="0"/>
              <a:t>讲义附录算法，计算候选键；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R</a:t>
            </a:r>
            <a:r>
              <a:rPr lang="zh-CN" altLang="en-US" dirty="0"/>
              <a:t>属于第几范式，为什么？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）将其分解为</a:t>
            </a:r>
            <a:r>
              <a:rPr lang="en-US" altLang="zh-CN" dirty="0"/>
              <a:t>3NF</a:t>
            </a: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）将其分解为</a:t>
            </a:r>
            <a:r>
              <a:rPr lang="en-US" altLang="zh-CN" dirty="0"/>
              <a:t>BCNF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260E6E-9A46-4D44-9942-6C65DBD4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47DE-8BA2-459B-9FF6-3B94078F3F7F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A7A3E2-FB22-4BEB-9D14-48931297F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5064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AAE69-7E04-4E82-967C-086B5C302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F55D6-77BC-42FC-8E16-FF834F799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sz="2400" dirty="0">
                <a:cs typeface="Times New Roman" pitchFamily="18" charset="0"/>
              </a:rPr>
              <a:t>Consider the following relation schema </a:t>
            </a:r>
            <a:r>
              <a:rPr lang="en-GB" altLang="zh-CN" sz="2400" i="1" dirty="0">
                <a:cs typeface="Times New Roman" pitchFamily="18" charset="0"/>
              </a:rPr>
              <a:t>R</a:t>
            </a:r>
            <a:r>
              <a:rPr lang="en-GB" altLang="zh-CN" sz="2400" dirty="0">
                <a:cs typeface="Times New Roman" pitchFamily="18" charset="0"/>
              </a:rPr>
              <a:t> and the functional dependency F hold on </a:t>
            </a:r>
            <a:r>
              <a:rPr lang="en-US" altLang="zh-CN" sz="2400" dirty="0">
                <a:cs typeface="Times New Roman" pitchFamily="18" charset="0"/>
              </a:rPr>
              <a:t>R={X,  Y , Z , W</a:t>
            </a:r>
            <a:r>
              <a:rPr lang="zh-CN" altLang="zh-CN" sz="2400" dirty="0">
                <a:cs typeface="Times New Roman" pitchFamily="18" charset="0"/>
              </a:rPr>
              <a:t>，</a:t>
            </a:r>
            <a:r>
              <a:rPr lang="en-US" altLang="zh-CN" sz="2400" dirty="0">
                <a:cs typeface="Times New Roman" pitchFamily="18" charset="0"/>
              </a:rPr>
              <a:t>Q},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400" dirty="0">
                <a:cs typeface="Times New Roman" pitchFamily="18" charset="0"/>
              </a:rPr>
              <a:t>     F ={XY</a:t>
            </a:r>
            <a:r>
              <a:rPr lang="en-US" altLang="zh-CN" sz="2400" dirty="0">
                <a:cs typeface="Times New Roman" pitchFamily="18" charset="0"/>
                <a:sym typeface="Symbol"/>
              </a:rPr>
              <a:t></a:t>
            </a:r>
            <a:r>
              <a:rPr lang="en-US" altLang="zh-CN" sz="2400" dirty="0">
                <a:cs typeface="Times New Roman" pitchFamily="18" charset="0"/>
              </a:rPr>
              <a:t>ZQ, Q </a:t>
            </a:r>
            <a:r>
              <a:rPr lang="en-US" altLang="zh-CN" sz="2400" dirty="0">
                <a:cs typeface="Times New Roman" pitchFamily="18" charset="0"/>
                <a:sym typeface="Symbol"/>
              </a:rPr>
              <a:t></a:t>
            </a:r>
            <a:r>
              <a:rPr lang="en-US" altLang="zh-CN" sz="2400" dirty="0">
                <a:cs typeface="Times New Roman" pitchFamily="18" charset="0"/>
              </a:rPr>
              <a:t>XY</a:t>
            </a:r>
            <a:r>
              <a:rPr lang="zh-CN" altLang="zh-CN" sz="2400" dirty="0">
                <a:cs typeface="Times New Roman" pitchFamily="18" charset="0"/>
              </a:rPr>
              <a:t>，</a:t>
            </a:r>
            <a:r>
              <a:rPr lang="en-US" altLang="zh-CN" sz="2400" dirty="0">
                <a:cs typeface="Times New Roman" pitchFamily="18" charset="0"/>
              </a:rPr>
              <a:t>Z </a:t>
            </a:r>
            <a:r>
              <a:rPr lang="en-US" altLang="zh-CN" sz="2400" dirty="0">
                <a:cs typeface="Times New Roman" pitchFamily="18" charset="0"/>
                <a:sym typeface="Symbol"/>
              </a:rPr>
              <a:t></a:t>
            </a:r>
            <a:r>
              <a:rPr lang="en-US" altLang="zh-CN" sz="2400" dirty="0">
                <a:cs typeface="Times New Roman" pitchFamily="18" charset="0"/>
              </a:rPr>
              <a:t>W</a:t>
            </a:r>
            <a:r>
              <a:rPr lang="zh-CN" altLang="zh-CN" sz="2400" dirty="0">
                <a:cs typeface="Times New Roman" pitchFamily="18" charset="0"/>
              </a:rPr>
              <a:t>，</a:t>
            </a:r>
            <a:r>
              <a:rPr lang="en-US" altLang="zh-CN" sz="2400" dirty="0">
                <a:cs typeface="Times New Roman" pitchFamily="18" charset="0"/>
              </a:rPr>
              <a:t>Q </a:t>
            </a:r>
            <a:r>
              <a:rPr lang="en-US" altLang="zh-CN" sz="2400" dirty="0">
                <a:cs typeface="Times New Roman" pitchFamily="18" charset="0"/>
                <a:sym typeface="Symbol"/>
              </a:rPr>
              <a:t></a:t>
            </a:r>
            <a:r>
              <a:rPr lang="en-US" altLang="zh-CN" sz="2400" dirty="0">
                <a:cs typeface="Times New Roman" pitchFamily="18" charset="0"/>
              </a:rPr>
              <a:t>Z }</a:t>
            </a:r>
            <a:endParaRPr lang="zh-CN" altLang="zh-CN" sz="2400" dirty="0">
              <a:cs typeface="Times New Roman" pitchFamily="18" charset="0"/>
            </a:endParaRPr>
          </a:p>
          <a:p>
            <a:pPr lvl="1"/>
            <a:r>
              <a:rPr lang="en-GB" altLang="zh-CN" dirty="0">
                <a:cs typeface="Times New Roman" pitchFamily="18" charset="0"/>
              </a:rPr>
              <a:t> (1) Compute (XZ)+ </a:t>
            </a:r>
            <a:endParaRPr lang="zh-CN" altLang="zh-CN" dirty="0">
              <a:cs typeface="Times New Roman" pitchFamily="18" charset="0"/>
            </a:endParaRPr>
          </a:p>
          <a:p>
            <a:pPr lvl="1"/>
            <a:r>
              <a:rPr lang="en-GB" altLang="zh-CN" dirty="0">
                <a:cs typeface="Times New Roman" pitchFamily="18" charset="0"/>
              </a:rPr>
              <a:t> (2) Is the decomposition ρ={R1(X,Y, Z), R2( Z,W,Q) } on R lossless-join? Why? </a:t>
            </a:r>
            <a:endParaRPr lang="zh-CN" altLang="zh-CN" dirty="0">
              <a:cs typeface="Times New Roman" pitchFamily="18" charset="0"/>
            </a:endParaRPr>
          </a:p>
          <a:p>
            <a:pPr lvl="1"/>
            <a:r>
              <a:rPr lang="en-GB" altLang="zh-CN" dirty="0">
                <a:cs typeface="Times New Roman" pitchFamily="18" charset="0"/>
              </a:rPr>
              <a:t>(3) What is the highest normal form of R? Why?  </a:t>
            </a:r>
            <a:endParaRPr lang="zh-CN" altLang="zh-CN" dirty="0">
              <a:cs typeface="Times New Roman" pitchFamily="18" charset="0"/>
            </a:endParaRPr>
          </a:p>
          <a:p>
            <a:pPr lvl="1"/>
            <a:r>
              <a:rPr lang="en-GB" altLang="zh-CN" dirty="0">
                <a:cs typeface="Times New Roman" pitchFamily="18" charset="0"/>
              </a:rPr>
              <a:t> (4) Give a lossless-join and dependency-preserving decomposition of R into 3NF.      </a:t>
            </a:r>
            <a:endParaRPr lang="zh-CN" altLang="zh-CN" dirty="0"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190C24-4C10-4879-97B0-D5E710A8D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02CB-5776-454A-AEEE-931DF4797DA1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978257-7905-48F0-B465-213A64E6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64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98746703-41BB-D54C-8DA4-D89C98D5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1" y="1004247"/>
            <a:ext cx="74803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FEEC7E-2984-A246-B26B-781E3D2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1467870"/>
            <a:ext cx="6176467" cy="281608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+mn-lt"/>
              </a:rPr>
              <a:t>Thanks  for your attention</a:t>
            </a:r>
            <a:br>
              <a:rPr lang="en-US" altLang="zh-CN" dirty="0">
                <a:solidFill>
                  <a:schemeClr val="tx2"/>
                </a:solidFill>
                <a:latin typeface="+mn-lt"/>
              </a:rPr>
            </a:br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937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8834C-A1EF-49E9-8B6C-1D8502CF0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Computing Candidate Keys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A01920-ADC1-48A8-9B63-60B2EFA165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362" y="772634"/>
                <a:ext cx="11834414" cy="6003197"/>
              </a:xfrm>
            </p:spPr>
            <p:txBody>
              <a:bodyPr>
                <a:normAutofit/>
              </a:bodyPr>
              <a:lstStyle/>
              <a:p>
                <a:pPr lvl="1" eaLnBrk="1" hangingPunct="1">
                  <a:lnSpc>
                    <a:spcPct val="120000"/>
                  </a:lnSpc>
                  <a:buSzTx/>
                  <a:buFont typeface="Wingdings" pitchFamily="2" charset="2"/>
                  <a:buChar char="§"/>
                  <a:defRPr/>
                </a:pPr>
                <a:r>
                  <a:rPr lang="zh-CN" altLang="en-US" dirty="0"/>
                  <a:t>令</a:t>
                </a:r>
                <a:r>
                  <a:rPr lang="en-US" altLang="zh-CN" dirty="0" err="1"/>
                  <a:t>X_set</a:t>
                </a:r>
                <a:r>
                  <a:rPr lang="en-US" altLang="zh-CN" dirty="0"/>
                  <a:t>=L</a:t>
                </a:r>
                <a:r>
                  <a:rPr lang="zh-CN" altLang="en-US" dirty="0"/>
                  <a:t>类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altLang="zh-CN" dirty="0"/>
                  <a:t> N</a:t>
                </a:r>
                <a:r>
                  <a:rPr lang="zh-CN" altLang="en-US" dirty="0"/>
                  <a:t>类，</a:t>
                </a:r>
                <a:r>
                  <a:rPr lang="en-US" altLang="zh-CN" dirty="0" err="1"/>
                  <a:t>Y_set</a:t>
                </a:r>
                <a:r>
                  <a:rPr lang="en-US" altLang="zh-CN" dirty="0"/>
                  <a:t>=LR</a:t>
                </a:r>
                <a:r>
                  <a:rPr lang="zh-CN" altLang="en-US" dirty="0"/>
                  <a:t>类；</a:t>
                </a:r>
              </a:p>
              <a:p>
                <a:pPr marL="384175" lvl="1" indent="0" eaLnBrk="1" hangingPunct="1">
                  <a:lnSpc>
                    <a:spcPct val="120000"/>
                  </a:lnSpc>
                  <a:buSzTx/>
                  <a:buFont typeface="Wingdings" pitchFamily="2" charset="2"/>
                  <a:buNone/>
                  <a:defRPr/>
                </a:pPr>
                <a:endParaRPr kumimoji="0" lang="en-US" altLang="zh-CN" i="1" dirty="0"/>
              </a:p>
              <a:p>
                <a:pPr lvl="1" eaLnBrk="1" hangingPunct="1">
                  <a:lnSpc>
                    <a:spcPct val="120000"/>
                  </a:lnSpc>
                  <a:buSzTx/>
                  <a:buFont typeface="Wingdings" pitchFamily="2" charset="2"/>
                  <a:buChar char="§"/>
                  <a:defRPr/>
                </a:pPr>
                <a:r>
                  <a:rPr kumimoji="0" lang="en-US" altLang="zh-CN" dirty="0"/>
                  <a:t>step2.  </a:t>
                </a:r>
                <a:r>
                  <a:rPr lang="zh-CN" altLang="en-US" dirty="0"/>
                  <a:t>求</a:t>
                </a:r>
                <a:r>
                  <a:rPr lang="en-US" altLang="zh-CN" dirty="0" err="1"/>
                  <a:t>X_set</a:t>
                </a:r>
                <a:r>
                  <a:rPr lang="en-US" altLang="zh-CN" dirty="0"/>
                  <a:t> </a:t>
                </a:r>
                <a:r>
                  <a:rPr lang="en-US" altLang="zh-CN" baseline="30000" dirty="0"/>
                  <a:t>+</a:t>
                </a:r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marL="357188" lvl="1" indent="0" eaLnBrk="1" hangingPunct="1">
                  <a:lnSpc>
                    <a:spcPct val="120000"/>
                  </a:lnSpc>
                  <a:buSzTx/>
                  <a:buNone/>
                  <a:defRPr/>
                </a:pPr>
                <a:r>
                  <a:rPr lang="en-US" altLang="zh-CN" dirty="0"/>
                  <a:t>       </a:t>
                </a:r>
                <a:r>
                  <a:rPr lang="zh-CN" altLang="en-US" dirty="0"/>
                  <a:t>如果包含了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的所有属性，则</a:t>
                </a:r>
                <a:r>
                  <a:rPr lang="en-US" altLang="zh-CN" dirty="0" err="1"/>
                  <a:t>X_set</a:t>
                </a:r>
                <a:r>
                  <a:rPr lang="zh-CN" altLang="en-US" dirty="0"/>
                  <a:t>即为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的唯一候选关键字，转</a:t>
                </a:r>
                <a:r>
                  <a:rPr lang="en-US" altLang="zh-CN" dirty="0"/>
                  <a:t>step5；</a:t>
                </a:r>
              </a:p>
              <a:p>
                <a:pPr lvl="1" eaLnBrk="1" hangingPunct="1">
                  <a:lnSpc>
                    <a:spcPct val="120000"/>
                  </a:lnSpc>
                  <a:buSzTx/>
                  <a:buFont typeface="Wingdings" pitchFamily="2" charset="2"/>
                  <a:buNone/>
                  <a:defRPr/>
                </a:pPr>
                <a:r>
                  <a:rPr lang="zh-CN" altLang="en-US" dirty="0"/>
                  <a:t>        否则转</a:t>
                </a:r>
                <a:r>
                  <a:rPr lang="en-US" altLang="zh-CN" dirty="0"/>
                  <a:t>step3</a:t>
                </a:r>
                <a:endParaRPr lang="zh-CN" altLang="en-US" dirty="0"/>
              </a:p>
              <a:p>
                <a:pPr lvl="1" eaLnBrk="1" hangingPunct="1">
                  <a:lnSpc>
                    <a:spcPct val="120000"/>
                  </a:lnSpc>
                  <a:buSzTx/>
                  <a:buFont typeface="Wingdings" pitchFamily="2" charset="2"/>
                  <a:buChar char="§"/>
                  <a:defRPr/>
                </a:pPr>
                <a:r>
                  <a:rPr lang="en-US" altLang="zh-CN" dirty="0"/>
                  <a:t>step3. </a:t>
                </a:r>
                <a:r>
                  <a:rPr lang="zh-CN" altLang="en-US" dirty="0"/>
                  <a:t>在</a:t>
                </a:r>
                <a:r>
                  <a:rPr lang="en-US" altLang="zh-CN" dirty="0" err="1"/>
                  <a:t>Y_set</a:t>
                </a:r>
                <a:r>
                  <a:rPr lang="zh-CN" altLang="en-US" dirty="0"/>
                  <a:t>中取一属性</a:t>
                </a:r>
                <a:r>
                  <a:rPr lang="en-US" altLang="zh-CN" dirty="0"/>
                  <a:t>A，</a:t>
                </a:r>
                <a:r>
                  <a:rPr lang="zh-CN" altLang="en-US" dirty="0"/>
                  <a:t>求（</a:t>
                </a:r>
                <a:r>
                  <a:rPr lang="en-US" altLang="zh-CN" dirty="0"/>
                  <a:t>X _set ∪ A)</a:t>
                </a:r>
                <a:r>
                  <a:rPr lang="en-US" altLang="zh-CN" baseline="30000" dirty="0"/>
                  <a:t>+</a:t>
                </a:r>
                <a:r>
                  <a:rPr lang="zh-CN" altLang="en-US" dirty="0"/>
                  <a:t>，若它包含了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的所有属性，则转</a:t>
                </a:r>
                <a:r>
                  <a:rPr lang="en-US" altLang="zh-CN" dirty="0"/>
                  <a:t>step4; </a:t>
                </a:r>
              </a:p>
              <a:p>
                <a:pPr lvl="1" eaLnBrk="1" hangingPunct="1">
                  <a:lnSpc>
                    <a:spcPct val="120000"/>
                  </a:lnSpc>
                  <a:buSzTx/>
                  <a:buFont typeface="Wingdings" pitchFamily="2" charset="2"/>
                  <a:buNone/>
                  <a:defRPr/>
                </a:pPr>
                <a:r>
                  <a:rPr lang="zh-CN" altLang="en-US" dirty="0"/>
                  <a:t>         否则，调换一属性反复进行这一过程，直到试完所有</a:t>
                </a:r>
                <a:r>
                  <a:rPr lang="en-US" altLang="zh-CN" dirty="0" err="1"/>
                  <a:t>Y_set</a:t>
                </a:r>
                <a:r>
                  <a:rPr lang="zh-CN" altLang="en-US" dirty="0"/>
                  <a:t>中的属性</a:t>
                </a:r>
              </a:p>
              <a:p>
                <a:pPr lvl="1" eaLnBrk="1" hangingPunct="1">
                  <a:lnSpc>
                    <a:spcPct val="120000"/>
                  </a:lnSpc>
                  <a:buSzTx/>
                  <a:buFont typeface="Wingdings" pitchFamily="2" charset="2"/>
                  <a:buChar char="§"/>
                  <a:defRPr/>
                </a:pPr>
                <a:r>
                  <a:rPr lang="en-US" altLang="zh-CN" dirty="0"/>
                  <a:t>step4. </a:t>
                </a:r>
                <a:r>
                  <a:rPr lang="zh-CN" altLang="en-US" dirty="0"/>
                  <a:t>如果已找出所有的候选关键字，则转</a:t>
                </a:r>
                <a:r>
                  <a:rPr lang="en-US" altLang="zh-CN" dirty="0"/>
                  <a:t>step5;</a:t>
                </a:r>
              </a:p>
              <a:p>
                <a:pPr lvl="1" eaLnBrk="1" hangingPunct="1">
                  <a:lnSpc>
                    <a:spcPct val="120000"/>
                  </a:lnSpc>
                  <a:buSzTx/>
                  <a:buFont typeface="Wingdings" pitchFamily="2" charset="2"/>
                  <a:buNone/>
                  <a:defRPr/>
                </a:pPr>
                <a:r>
                  <a:rPr lang="zh-CN" altLang="en-US" dirty="0"/>
                  <a:t>        否则，在</a:t>
                </a:r>
                <a:r>
                  <a:rPr lang="en-US" altLang="zh-CN" dirty="0" err="1"/>
                  <a:t>Y_set</a:t>
                </a:r>
                <a:r>
                  <a:rPr lang="zh-CN" altLang="en-US" dirty="0"/>
                  <a:t>中依此取两个、三个，…，求他们的属性闭包，直到其闭包包含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的所有的属性</a:t>
                </a:r>
              </a:p>
              <a:p>
                <a:pPr lvl="1" eaLnBrk="1" hangingPunct="1">
                  <a:lnSpc>
                    <a:spcPct val="120000"/>
                  </a:lnSpc>
                  <a:buSzTx/>
                  <a:buFont typeface="Wingdings" pitchFamily="2" charset="2"/>
                  <a:buChar char="§"/>
                  <a:defRPr/>
                </a:pPr>
                <a:r>
                  <a:rPr lang="en-US" altLang="zh-CN" dirty="0"/>
                  <a:t>step5. </a:t>
                </a:r>
                <a:r>
                  <a:rPr lang="zh-CN" altLang="en-US" dirty="0"/>
                  <a:t>停止，输出结果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A01920-ADC1-48A8-9B63-60B2EFA16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362" y="772634"/>
                <a:ext cx="11834414" cy="6003197"/>
              </a:xfrm>
              <a:blipFill>
                <a:blip r:embed="rId2"/>
                <a:stretch>
                  <a:fillRect t="-203" b="-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CF291C-D1AD-4F09-B4E6-9F09987D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4FC2-7EC8-4751-B233-8E51E094F626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0695F2-226D-4AB5-9B5E-888A86AAA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1699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99BE7-652A-4AE2-A312-96F6B2B46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Examples: </a:t>
            </a:r>
            <a:r>
              <a:rPr lang="zh-CN" altLang="en-US" dirty="0"/>
              <a:t>求候选键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1A8C7F-B115-44F2-9D7D-366DD528E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5716663" cy="5822562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en-US" altLang="zh-CN" dirty="0"/>
              <a:t>R(X, Y, Z, W), and </a:t>
            </a:r>
          </a:p>
          <a:p>
            <a:pPr marL="0" indent="0" eaLnBrk="1" hangingPunct="1">
              <a:buNone/>
            </a:pPr>
            <a:r>
              <a:rPr lang="en-US" altLang="zh-CN" b="1" i="1" dirty="0"/>
              <a:t>    F</a:t>
            </a:r>
            <a:r>
              <a:rPr lang="en-US" altLang="zh-CN" dirty="0"/>
              <a:t> = 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Y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XZ, W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XZ}</a:t>
            </a:r>
            <a:endParaRPr lang="zh-CN" altLang="en-US" dirty="0"/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/>
              <a:t>L</a:t>
            </a:r>
            <a:r>
              <a:rPr lang="zh-CN" altLang="en-US" dirty="0"/>
              <a:t>类：</a:t>
            </a:r>
            <a:r>
              <a:rPr lang="en-US" altLang="zh-CN" dirty="0"/>
              <a:t>Y, W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/>
              <a:t>R、N: </a:t>
            </a:r>
            <a:r>
              <a:rPr lang="zh-CN" altLang="en-US" dirty="0"/>
              <a:t>空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/>
              <a:t>LR:  X, Z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endParaRPr lang="en-US" altLang="zh-CN" dirty="0"/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 err="1"/>
              <a:t>X_set</a:t>
            </a:r>
            <a:r>
              <a:rPr lang="en-US" altLang="zh-CN" dirty="0"/>
              <a:t>={Y, W}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 err="1"/>
              <a:t>Y_set</a:t>
            </a:r>
            <a:r>
              <a:rPr lang="en-US" altLang="zh-CN" dirty="0"/>
              <a:t>={X, Z}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endParaRPr lang="en-US" altLang="zh-CN" dirty="0"/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/>
              <a:t>(YW)</a:t>
            </a:r>
            <a:r>
              <a:rPr lang="en-US" altLang="zh-CN" baseline="30000" dirty="0"/>
              <a:t>+</a:t>
            </a:r>
            <a:r>
              <a:rPr lang="en-US" altLang="zh-CN" dirty="0"/>
              <a:t>=R, so YW is  the candidate key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6EF4DC-11BA-4699-A336-12E9034A1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C4E3-AAF1-4978-A682-122DA1E12D48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976843-79E4-4BFD-80EF-02A04793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5829686-B3D2-4677-B611-D33CC0150528}"/>
              </a:ext>
            </a:extLst>
          </p:cNvPr>
          <p:cNvSpPr txBox="1">
            <a:spLocks/>
          </p:cNvSpPr>
          <p:nvPr/>
        </p:nvSpPr>
        <p:spPr>
          <a:xfrm>
            <a:off x="5915025" y="772635"/>
            <a:ext cx="5716663" cy="5822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R(B, D, I, O, Q, S), and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b="1" i="1" dirty="0"/>
              <a:t>            F</a:t>
            </a:r>
            <a:r>
              <a:rPr lang="en-US" altLang="zh-CN" dirty="0"/>
              <a:t> = {B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Q, I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S, IS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Q, S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D}</a:t>
            </a:r>
            <a:endParaRPr lang="zh-CN" altLang="en-US" dirty="0"/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/>
              <a:t>L</a:t>
            </a:r>
            <a:r>
              <a:rPr lang="zh-CN" altLang="en-US" dirty="0"/>
              <a:t>类：</a:t>
            </a:r>
            <a:r>
              <a:rPr lang="en-US" altLang="zh-CN" dirty="0"/>
              <a:t>B, I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/>
              <a:t>R</a:t>
            </a:r>
            <a:r>
              <a:rPr lang="zh-CN" altLang="en-US" dirty="0"/>
              <a:t>类：</a:t>
            </a:r>
            <a:r>
              <a:rPr lang="en-US" altLang="zh-CN" dirty="0"/>
              <a:t>D, Q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/>
              <a:t>N</a:t>
            </a:r>
            <a:r>
              <a:rPr lang="zh-CN" altLang="en-US" dirty="0"/>
              <a:t>类</a:t>
            </a:r>
            <a:r>
              <a:rPr lang="en-US" altLang="zh-CN" dirty="0"/>
              <a:t>:   O</a:t>
            </a:r>
            <a:endParaRPr lang="zh-CN" altLang="en-US" dirty="0"/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/>
              <a:t>LR</a:t>
            </a:r>
            <a:r>
              <a:rPr lang="zh-CN" altLang="en-US" dirty="0"/>
              <a:t>类</a:t>
            </a:r>
            <a:r>
              <a:rPr lang="en-US" altLang="zh-CN" dirty="0"/>
              <a:t>:  S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endParaRPr lang="en-US" altLang="zh-CN" dirty="0"/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 err="1"/>
              <a:t>X_set</a:t>
            </a:r>
            <a:r>
              <a:rPr lang="en-US" altLang="zh-CN" dirty="0"/>
              <a:t>={B, I, O}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 err="1"/>
              <a:t>Y_set</a:t>
            </a:r>
            <a:r>
              <a:rPr lang="en-US" altLang="zh-CN" dirty="0"/>
              <a:t>={S}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endParaRPr lang="en-US" altLang="zh-CN" dirty="0"/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/>
              <a:t>(BIO)</a:t>
            </a:r>
            <a:r>
              <a:rPr lang="en-US" altLang="zh-CN" baseline="30000" dirty="0"/>
              <a:t>+</a:t>
            </a:r>
            <a:r>
              <a:rPr lang="en-US" altLang="zh-CN" dirty="0"/>
              <a:t>=R, so BIO is  a candidate key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7662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ECC1F-EC0D-4167-A15A-277EBE83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Examples: </a:t>
            </a:r>
            <a:r>
              <a:rPr lang="zh-CN" altLang="en-US" dirty="0"/>
              <a:t>求候选键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FADDA6-2D36-4859-BBF5-9287EF317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R(A, B, C, D, E)</a:t>
            </a:r>
          </a:p>
          <a:p>
            <a:r>
              <a:rPr lang="en-US" altLang="zh-CN" dirty="0">
                <a:cs typeface="Times New Roman" pitchFamily="18" charset="0"/>
              </a:rPr>
              <a:t> F={AB→CE, E→AB, C→D}</a:t>
            </a:r>
          </a:p>
          <a:p>
            <a:r>
              <a:rPr lang="en-US" altLang="zh-CN" dirty="0" err="1">
                <a:cs typeface="Times New Roman" pitchFamily="18" charset="0"/>
              </a:rPr>
              <a:t>X_set</a:t>
            </a:r>
            <a:r>
              <a:rPr lang="en-US" altLang="zh-CN" dirty="0">
                <a:cs typeface="Times New Roman" pitchFamily="18" charset="0"/>
              </a:rPr>
              <a:t>=</a:t>
            </a:r>
            <a:r>
              <a:rPr lang="zh-CN" altLang="en-US" dirty="0">
                <a:cs typeface="Times New Roman" pitchFamily="18" charset="0"/>
              </a:rPr>
              <a:t>空，</a:t>
            </a:r>
            <a:r>
              <a:rPr lang="en-US" altLang="zh-CN" dirty="0" err="1">
                <a:cs typeface="Times New Roman" pitchFamily="18" charset="0"/>
              </a:rPr>
              <a:t>Y_set</a:t>
            </a:r>
            <a:r>
              <a:rPr lang="en-US" altLang="zh-CN" dirty="0">
                <a:cs typeface="Times New Roman" pitchFamily="18" charset="0"/>
              </a:rPr>
              <a:t>={A, B, C, E}</a:t>
            </a:r>
            <a:endParaRPr lang="zh-CN" altLang="en-US" dirty="0">
              <a:cs typeface="Times New Roman" pitchFamily="18" charset="0"/>
            </a:endParaRPr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>
                <a:cs typeface="Times New Roman" pitchFamily="18" charset="0"/>
              </a:rPr>
              <a:t>L</a:t>
            </a:r>
            <a:r>
              <a:rPr lang="zh-CN" altLang="en-US" dirty="0">
                <a:cs typeface="Times New Roman" pitchFamily="18" charset="0"/>
              </a:rPr>
              <a:t>类：空</a:t>
            </a:r>
            <a:endParaRPr lang="en-US" altLang="zh-CN" dirty="0">
              <a:cs typeface="Times New Roman" pitchFamily="18" charset="0"/>
            </a:endParaRPr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>
                <a:cs typeface="Times New Roman" pitchFamily="18" charset="0"/>
              </a:rPr>
              <a:t>R</a:t>
            </a:r>
            <a:r>
              <a:rPr lang="zh-CN" altLang="en-US" dirty="0">
                <a:cs typeface="Times New Roman" pitchFamily="18" charset="0"/>
              </a:rPr>
              <a:t>类：</a:t>
            </a:r>
            <a:r>
              <a:rPr lang="en-US" altLang="zh-CN" dirty="0">
                <a:cs typeface="Times New Roman" pitchFamily="18" charset="0"/>
              </a:rPr>
              <a:t>D</a:t>
            </a:r>
            <a:endParaRPr lang="zh-CN" altLang="en-US" dirty="0">
              <a:cs typeface="Times New Roman" pitchFamily="18" charset="0"/>
            </a:endParaRPr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>
                <a:cs typeface="Times New Roman" pitchFamily="18" charset="0"/>
              </a:rPr>
              <a:t>LR</a:t>
            </a:r>
            <a:r>
              <a:rPr lang="zh-CN" altLang="en-US" dirty="0">
                <a:cs typeface="Times New Roman" pitchFamily="18" charset="0"/>
              </a:rPr>
              <a:t>类</a:t>
            </a:r>
            <a:r>
              <a:rPr lang="en-US" altLang="zh-CN" dirty="0">
                <a:cs typeface="Times New Roman" pitchFamily="18" charset="0"/>
              </a:rPr>
              <a:t>:  A, B, C, E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>
                <a:cs typeface="Times New Roman" pitchFamily="18" charset="0"/>
              </a:rPr>
              <a:t>N</a:t>
            </a:r>
            <a:r>
              <a:rPr lang="zh-CN" altLang="en-US" dirty="0">
                <a:cs typeface="Times New Roman" pitchFamily="18" charset="0"/>
              </a:rPr>
              <a:t>类：空</a:t>
            </a:r>
          </a:p>
          <a:p>
            <a:endParaRPr lang="en-US" altLang="zh-CN" dirty="0">
              <a:cs typeface="Times New Roman" pitchFamily="18" charset="0"/>
            </a:endParaRPr>
          </a:p>
          <a:p>
            <a:r>
              <a:rPr lang="zh-CN" altLang="en-US" dirty="0">
                <a:cs typeface="Times New Roman" pitchFamily="18" charset="0"/>
              </a:rPr>
              <a:t>从</a:t>
            </a:r>
            <a:r>
              <a:rPr lang="en-US" altLang="zh-CN" dirty="0" err="1">
                <a:cs typeface="Times New Roman" pitchFamily="18" charset="0"/>
              </a:rPr>
              <a:t>Y_set</a:t>
            </a:r>
            <a:r>
              <a:rPr lang="zh-CN" altLang="en-US" dirty="0">
                <a:cs typeface="Times New Roman" pitchFamily="18" charset="0"/>
              </a:rPr>
              <a:t>中取</a:t>
            </a:r>
            <a:r>
              <a:rPr lang="en-US" altLang="zh-CN" dirty="0">
                <a:cs typeface="Times New Roman" pitchFamily="18" charset="0"/>
              </a:rPr>
              <a:t>1</a:t>
            </a:r>
            <a:r>
              <a:rPr lang="zh-CN" altLang="en-US" dirty="0">
                <a:cs typeface="Times New Roman" pitchFamily="18" charset="0"/>
              </a:rPr>
              <a:t>个，</a:t>
            </a:r>
            <a:r>
              <a:rPr lang="en-US" altLang="zh-CN" dirty="0">
                <a:cs typeface="Times New Roman" pitchFamily="18" charset="0"/>
              </a:rPr>
              <a:t>E</a:t>
            </a:r>
            <a:r>
              <a:rPr lang="zh-CN" altLang="en-US" dirty="0">
                <a:cs typeface="Times New Roman" pitchFamily="18" charset="0"/>
              </a:rPr>
              <a:t>，</a:t>
            </a:r>
            <a:r>
              <a:rPr lang="en-US" altLang="zh-CN" dirty="0">
                <a:cs typeface="Times New Roman" pitchFamily="18" charset="0"/>
              </a:rPr>
              <a:t>E→R</a:t>
            </a:r>
          </a:p>
          <a:p>
            <a:r>
              <a:rPr lang="zh-CN" altLang="en-US" dirty="0">
                <a:cs typeface="Times New Roman" pitchFamily="18" charset="0"/>
              </a:rPr>
              <a:t>从</a:t>
            </a:r>
            <a:r>
              <a:rPr lang="en-US" altLang="zh-CN" dirty="0" err="1">
                <a:cs typeface="Times New Roman" pitchFamily="18" charset="0"/>
              </a:rPr>
              <a:t>Y_set</a:t>
            </a:r>
            <a:r>
              <a:rPr lang="zh-CN" altLang="en-US" dirty="0">
                <a:cs typeface="Times New Roman" pitchFamily="18" charset="0"/>
              </a:rPr>
              <a:t>中取</a:t>
            </a:r>
            <a:r>
              <a:rPr lang="en-US" altLang="zh-CN" dirty="0">
                <a:cs typeface="Times New Roman" pitchFamily="18" charset="0"/>
              </a:rPr>
              <a:t>2</a:t>
            </a:r>
            <a:r>
              <a:rPr lang="zh-CN" altLang="en-US" dirty="0">
                <a:cs typeface="Times New Roman" pitchFamily="18" charset="0"/>
              </a:rPr>
              <a:t>个，</a:t>
            </a:r>
            <a:r>
              <a:rPr lang="en-US" altLang="zh-CN" dirty="0">
                <a:cs typeface="Times New Roman" pitchFamily="18" charset="0"/>
              </a:rPr>
              <a:t>AB</a:t>
            </a:r>
            <a:r>
              <a:rPr lang="zh-CN" altLang="en-US" dirty="0">
                <a:cs typeface="Times New Roman" pitchFamily="18" charset="0"/>
              </a:rPr>
              <a:t>，</a:t>
            </a:r>
            <a:r>
              <a:rPr lang="en-US" altLang="zh-CN" dirty="0">
                <a:cs typeface="Times New Roman" pitchFamily="18" charset="0"/>
              </a:rPr>
              <a:t>AB→R</a:t>
            </a:r>
          </a:p>
          <a:p>
            <a:endParaRPr lang="en-US" altLang="zh-CN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2</a:t>
            </a:r>
            <a:r>
              <a:rPr lang="zh-CN" altLang="en-US" dirty="0">
                <a:cs typeface="Times New Roman" pitchFamily="18" charset="0"/>
              </a:rPr>
              <a:t>个候选键 </a:t>
            </a:r>
            <a:r>
              <a:rPr lang="en-US" altLang="zh-CN" dirty="0">
                <a:cs typeface="Times New Roman" pitchFamily="18" charset="0"/>
              </a:rPr>
              <a:t>E, AB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2DFE4F-BF29-46FA-8E9C-D935479F8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B00D-03D5-4E13-9BC5-0D86ABAE0A13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3B632C-692E-42C7-9D86-42712065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9735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FCFD8-989E-4AAD-BB8C-A98E99F0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A958D4-42E2-4FF1-B91A-42E7F012F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Given relation r(R) shown below, which FD is satisfied by r</a:t>
            </a:r>
            <a:endParaRPr lang="en-US" altLang="zh-CN" dirty="0">
              <a:sym typeface="Monotype Sorts" pitchFamily="2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A.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A →B</a:t>
            </a:r>
            <a:r>
              <a:rPr lang="en-US" altLang="zh-CN" dirty="0">
                <a:sym typeface="Symbol" pitchFamily="18" charset="2"/>
              </a:rPr>
              <a:t>        </a:t>
            </a:r>
            <a:r>
              <a:rPr lang="en-US" altLang="zh-CN" dirty="0" err="1">
                <a:sym typeface="Symbol" pitchFamily="18" charset="2"/>
              </a:rPr>
              <a:t>B</a:t>
            </a:r>
            <a:r>
              <a:rPr lang="en-US" altLang="zh-CN" dirty="0">
                <a:sym typeface="Symbol" pitchFamily="18" charset="2"/>
              </a:rPr>
              <a:t>.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AC → B       </a:t>
            </a:r>
            <a:r>
              <a:rPr lang="en-US" altLang="zh-CN" dirty="0">
                <a:sym typeface="Symbol" pitchFamily="18" charset="2"/>
              </a:rPr>
              <a:t>C. </a:t>
            </a:r>
            <a:r>
              <a:rPr lang="en-US" altLang="zh-CN" sz="2800" dirty="0">
                <a:sym typeface="Symbol" pitchFamily="18" charset="2"/>
              </a:rPr>
              <a:t>BC →A</a:t>
            </a:r>
            <a:r>
              <a:rPr lang="en-US" altLang="zh-CN" dirty="0">
                <a:sym typeface="Symbol" pitchFamily="18" charset="2"/>
              </a:rPr>
              <a:t>         D.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B → C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D182FB-E286-45CC-8672-F4FBF20F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3302-EFF9-44B1-B583-1FE5260FE1AF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F34070-8BDB-4688-A492-5365A2FA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grpSp>
        <p:nvGrpSpPr>
          <p:cNvPr id="6" name="Group 62">
            <a:extLst>
              <a:ext uri="{FF2B5EF4-FFF2-40B4-BE49-F238E27FC236}">
                <a16:creationId xmlns:a16="http://schemas.microsoft.com/office/drawing/2014/main" id="{8D8613B1-5837-4965-87C4-E991631A93A0}"/>
              </a:ext>
            </a:extLst>
          </p:cNvPr>
          <p:cNvGrpSpPr>
            <a:grpSpLocks/>
          </p:cNvGrpSpPr>
          <p:nvPr/>
        </p:nvGrpSpPr>
        <p:grpSpPr bwMode="auto">
          <a:xfrm>
            <a:off x="731762" y="2108742"/>
            <a:ext cx="4191000" cy="3200400"/>
            <a:chOff x="-3" y="-3"/>
            <a:chExt cx="2136" cy="2310"/>
          </a:xfrm>
        </p:grpSpPr>
        <p:grpSp>
          <p:nvGrpSpPr>
            <p:cNvPr id="7" name="Group 60">
              <a:extLst>
                <a:ext uri="{FF2B5EF4-FFF2-40B4-BE49-F238E27FC236}">
                  <a16:creationId xmlns:a16="http://schemas.microsoft.com/office/drawing/2014/main" id="{8417AF11-BD13-46BB-80E8-BC2E252395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130" cy="2304"/>
              <a:chOff x="0" y="0"/>
              <a:chExt cx="2130" cy="2304"/>
            </a:xfrm>
          </p:grpSpPr>
          <p:grpSp>
            <p:nvGrpSpPr>
              <p:cNvPr id="9" name="Group 25">
                <a:extLst>
                  <a:ext uri="{FF2B5EF4-FFF2-40B4-BE49-F238E27FC236}">
                    <a16:creationId xmlns:a16="http://schemas.microsoft.com/office/drawing/2014/main" id="{C059DFC7-164D-4175-97E4-02F56D7708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636" cy="384"/>
                <a:chOff x="0" y="0"/>
                <a:chExt cx="636" cy="384"/>
              </a:xfrm>
            </p:grpSpPr>
            <p:sp>
              <p:nvSpPr>
                <p:cNvPr id="61" name="Rectangle 6">
                  <a:extLst>
                    <a:ext uri="{FF2B5EF4-FFF2-40B4-BE49-F238E27FC236}">
                      <a16:creationId xmlns:a16="http://schemas.microsoft.com/office/drawing/2014/main" id="{A3465B0C-D415-4A39-8BB6-D01F69841D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400" dirty="0"/>
                    <a:t>A</a:t>
                  </a:r>
                </a:p>
                <a:p>
                  <a:pPr algn="ctr" eaLnBrk="0" hangingPunct="0"/>
                  <a:endParaRPr lang="en-US" altLang="zh-CN" sz="2400" dirty="0"/>
                </a:p>
              </p:txBody>
            </p:sp>
            <p:sp>
              <p:nvSpPr>
                <p:cNvPr id="62" name="Rectangle 24">
                  <a:extLst>
                    <a:ext uri="{FF2B5EF4-FFF2-40B4-BE49-F238E27FC236}">
                      <a16:creationId xmlns:a16="http://schemas.microsoft.com/office/drawing/2014/main" id="{4E337DA2-C5E2-46E1-A4DE-A2C5EB5368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0" name="Group 27">
                <a:extLst>
                  <a:ext uri="{FF2B5EF4-FFF2-40B4-BE49-F238E27FC236}">
                    <a16:creationId xmlns:a16="http://schemas.microsoft.com/office/drawing/2014/main" id="{782AF675-60B4-4A08-9071-9C1B550E6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0"/>
                <a:ext cx="760" cy="384"/>
                <a:chOff x="636" y="0"/>
                <a:chExt cx="760" cy="384"/>
              </a:xfrm>
            </p:grpSpPr>
            <p:sp>
              <p:nvSpPr>
                <p:cNvPr id="59" name="Rectangle 7">
                  <a:extLst>
                    <a:ext uri="{FF2B5EF4-FFF2-40B4-BE49-F238E27FC236}">
                      <a16:creationId xmlns:a16="http://schemas.microsoft.com/office/drawing/2014/main" id="{9B797E8E-A914-4DB3-9E9F-05573E413C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0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400"/>
                    <a:t>B</a:t>
                  </a:r>
                </a:p>
                <a:p>
                  <a:pPr algn="ctr" eaLnBrk="0" hangingPunct="0"/>
                  <a:endParaRPr lang="en-US" altLang="zh-CN" sz="2400"/>
                </a:p>
              </p:txBody>
            </p:sp>
            <p:sp>
              <p:nvSpPr>
                <p:cNvPr id="60" name="Rectangle 26">
                  <a:extLst>
                    <a:ext uri="{FF2B5EF4-FFF2-40B4-BE49-F238E27FC236}">
                      <a16:creationId xmlns:a16="http://schemas.microsoft.com/office/drawing/2014/main" id="{EC4A6A55-0068-4957-AF5C-296733B2DC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0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1" name="Group 29">
                <a:extLst>
                  <a:ext uri="{FF2B5EF4-FFF2-40B4-BE49-F238E27FC236}">
                    <a16:creationId xmlns:a16="http://schemas.microsoft.com/office/drawing/2014/main" id="{A55CCB8C-5591-4CEC-8F52-83F8EDEE1B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0"/>
                <a:ext cx="734" cy="384"/>
                <a:chOff x="1396" y="0"/>
                <a:chExt cx="734" cy="384"/>
              </a:xfrm>
            </p:grpSpPr>
            <p:sp>
              <p:nvSpPr>
                <p:cNvPr id="57" name="Rectangle 8">
                  <a:extLst>
                    <a:ext uri="{FF2B5EF4-FFF2-40B4-BE49-F238E27FC236}">
                      <a16:creationId xmlns:a16="http://schemas.microsoft.com/office/drawing/2014/main" id="{4EB75A65-D313-4957-9DEC-A1F527285C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0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400"/>
                    <a:t>C</a:t>
                  </a:r>
                </a:p>
                <a:p>
                  <a:pPr algn="ctr" eaLnBrk="0" hangingPunct="0"/>
                  <a:endParaRPr lang="en-US" altLang="zh-CN" sz="2400"/>
                </a:p>
              </p:txBody>
            </p:sp>
            <p:sp>
              <p:nvSpPr>
                <p:cNvPr id="58" name="Rectangle 28">
                  <a:extLst>
                    <a:ext uri="{FF2B5EF4-FFF2-40B4-BE49-F238E27FC236}">
                      <a16:creationId xmlns:a16="http://schemas.microsoft.com/office/drawing/2014/main" id="{7A755993-8CB0-40C2-911A-2700F5F77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0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2" name="Group 31">
                <a:extLst>
                  <a:ext uri="{FF2B5EF4-FFF2-40B4-BE49-F238E27FC236}">
                    <a16:creationId xmlns:a16="http://schemas.microsoft.com/office/drawing/2014/main" id="{AEB1B0D4-0AAB-4764-9996-1B3EFBFA72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84"/>
                <a:ext cx="636" cy="384"/>
                <a:chOff x="0" y="384"/>
                <a:chExt cx="636" cy="384"/>
              </a:xfrm>
            </p:grpSpPr>
            <p:sp>
              <p:nvSpPr>
                <p:cNvPr id="55" name="Rectangle 9">
                  <a:extLst>
                    <a:ext uri="{FF2B5EF4-FFF2-40B4-BE49-F238E27FC236}">
                      <a16:creationId xmlns:a16="http://schemas.microsoft.com/office/drawing/2014/main" id="{5464CA61-6459-4286-833C-8FB50ACE37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84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1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56" name="Rectangle 30">
                  <a:extLst>
                    <a:ext uri="{FF2B5EF4-FFF2-40B4-BE49-F238E27FC236}">
                      <a16:creationId xmlns:a16="http://schemas.microsoft.com/office/drawing/2014/main" id="{BB19DE5A-7F89-4A5A-ADEE-D0A36B1D16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3" name="Group 33">
                <a:extLst>
                  <a:ext uri="{FF2B5EF4-FFF2-40B4-BE49-F238E27FC236}">
                    <a16:creationId xmlns:a16="http://schemas.microsoft.com/office/drawing/2014/main" id="{E69C08AD-2575-4712-9D71-35A0984E5F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384"/>
                <a:ext cx="760" cy="384"/>
                <a:chOff x="636" y="384"/>
                <a:chExt cx="760" cy="384"/>
              </a:xfrm>
            </p:grpSpPr>
            <p:sp>
              <p:nvSpPr>
                <p:cNvPr id="53" name="Rectangle 10">
                  <a:extLst>
                    <a:ext uri="{FF2B5EF4-FFF2-40B4-BE49-F238E27FC236}">
                      <a16:creationId xmlns:a16="http://schemas.microsoft.com/office/drawing/2014/main" id="{C49D8630-C036-4FB7-803D-E4CC258066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384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i="1" dirty="0">
                      <a:solidFill>
                        <a:srgbClr val="FF0000"/>
                      </a:solidFill>
                    </a:rPr>
                    <a:t>4</a:t>
                  </a:r>
                </a:p>
                <a:p>
                  <a:pPr algn="ctr" eaLnBrk="0" hangingPunct="0"/>
                  <a:endParaRPr lang="zh-CN" altLang="en-US" sz="2400" dirty="0"/>
                </a:p>
              </p:txBody>
            </p:sp>
            <p:sp>
              <p:nvSpPr>
                <p:cNvPr id="54" name="Rectangle 32">
                  <a:extLst>
                    <a:ext uri="{FF2B5EF4-FFF2-40B4-BE49-F238E27FC236}">
                      <a16:creationId xmlns:a16="http://schemas.microsoft.com/office/drawing/2014/main" id="{C2AE13BB-007E-4FA2-B5C6-770089A182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84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4" name="Group 35">
                <a:extLst>
                  <a:ext uri="{FF2B5EF4-FFF2-40B4-BE49-F238E27FC236}">
                    <a16:creationId xmlns:a16="http://schemas.microsoft.com/office/drawing/2014/main" id="{FBDBB0B9-9C2C-49CF-839E-A3C11A3514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384"/>
                <a:ext cx="734" cy="384"/>
                <a:chOff x="1396" y="384"/>
                <a:chExt cx="734" cy="384"/>
              </a:xfrm>
            </p:grpSpPr>
            <p:sp>
              <p:nvSpPr>
                <p:cNvPr id="51" name="Rectangle 11">
                  <a:extLst>
                    <a:ext uri="{FF2B5EF4-FFF2-40B4-BE49-F238E27FC236}">
                      <a16:creationId xmlns:a16="http://schemas.microsoft.com/office/drawing/2014/main" id="{456FE1FD-2BC8-4B18-AF6E-4E06CC9140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384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2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52" name="Rectangle 34">
                  <a:extLst>
                    <a:ext uri="{FF2B5EF4-FFF2-40B4-BE49-F238E27FC236}">
                      <a16:creationId xmlns:a16="http://schemas.microsoft.com/office/drawing/2014/main" id="{05A251E5-CA8E-47A5-A0C9-2249BBF2BE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384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5" name="Group 37">
                <a:extLst>
                  <a:ext uri="{FF2B5EF4-FFF2-40B4-BE49-F238E27FC236}">
                    <a16:creationId xmlns:a16="http://schemas.microsoft.com/office/drawing/2014/main" id="{92194C38-84ED-43A9-B665-2A1FF1DC62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68"/>
                <a:ext cx="636" cy="384"/>
                <a:chOff x="0" y="768"/>
                <a:chExt cx="636" cy="384"/>
              </a:xfrm>
            </p:grpSpPr>
            <p:sp>
              <p:nvSpPr>
                <p:cNvPr id="49" name="Rectangle 12">
                  <a:extLst>
                    <a:ext uri="{FF2B5EF4-FFF2-40B4-BE49-F238E27FC236}">
                      <a16:creationId xmlns:a16="http://schemas.microsoft.com/office/drawing/2014/main" id="{0F05BD38-A7A0-4128-9AEC-C093C22A9B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768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i="1" dirty="0">
                      <a:solidFill>
                        <a:srgbClr val="1A04BC"/>
                      </a:solidFill>
                    </a:rPr>
                    <a:t>3</a:t>
                  </a:r>
                </a:p>
                <a:p>
                  <a:pPr algn="ctr" eaLnBrk="0" hangingPunct="0"/>
                  <a:endParaRPr lang="zh-CN" altLang="en-US" sz="2400" i="1" dirty="0"/>
                </a:p>
              </p:txBody>
            </p:sp>
            <p:sp>
              <p:nvSpPr>
                <p:cNvPr id="50" name="Rectangle 36">
                  <a:extLst>
                    <a:ext uri="{FF2B5EF4-FFF2-40B4-BE49-F238E27FC236}">
                      <a16:creationId xmlns:a16="http://schemas.microsoft.com/office/drawing/2014/main" id="{A8E254E2-2405-4D29-B840-63735A4ECC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6" name="Group 39">
                <a:extLst>
                  <a:ext uri="{FF2B5EF4-FFF2-40B4-BE49-F238E27FC236}">
                    <a16:creationId xmlns:a16="http://schemas.microsoft.com/office/drawing/2014/main" id="{A8C03A87-636A-4E73-BFC3-401273D26E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768"/>
                <a:ext cx="760" cy="384"/>
                <a:chOff x="636" y="768"/>
                <a:chExt cx="760" cy="384"/>
              </a:xfrm>
            </p:grpSpPr>
            <p:sp>
              <p:nvSpPr>
                <p:cNvPr id="47" name="Rectangle 13">
                  <a:extLst>
                    <a:ext uri="{FF2B5EF4-FFF2-40B4-BE49-F238E27FC236}">
                      <a16:creationId xmlns:a16="http://schemas.microsoft.com/office/drawing/2014/main" id="{94306959-F9B1-4BE0-B92F-1D33CE5376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768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5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48" name="Rectangle 38">
                  <a:extLst>
                    <a:ext uri="{FF2B5EF4-FFF2-40B4-BE49-F238E27FC236}">
                      <a16:creationId xmlns:a16="http://schemas.microsoft.com/office/drawing/2014/main" id="{B9F41895-6273-413D-B680-3F34A97FE0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768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7" name="Group 41">
                <a:extLst>
                  <a:ext uri="{FF2B5EF4-FFF2-40B4-BE49-F238E27FC236}">
                    <a16:creationId xmlns:a16="http://schemas.microsoft.com/office/drawing/2014/main" id="{5C3D9B8F-EE2F-45B3-AC52-F3BC926BCE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768"/>
                <a:ext cx="734" cy="384"/>
                <a:chOff x="1396" y="768"/>
                <a:chExt cx="734" cy="384"/>
              </a:xfrm>
            </p:grpSpPr>
            <p:sp>
              <p:nvSpPr>
                <p:cNvPr id="45" name="Rectangle 14">
                  <a:extLst>
                    <a:ext uri="{FF2B5EF4-FFF2-40B4-BE49-F238E27FC236}">
                      <a16:creationId xmlns:a16="http://schemas.microsoft.com/office/drawing/2014/main" id="{BF8F4998-A2A6-4F76-B878-23A96D475B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768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i="1" dirty="0">
                      <a:solidFill>
                        <a:srgbClr val="1A04BC"/>
                      </a:solidFill>
                    </a:rPr>
                    <a:t>6</a:t>
                  </a:r>
                </a:p>
                <a:p>
                  <a:pPr algn="ctr" eaLnBrk="0" hangingPunct="0"/>
                  <a:endParaRPr lang="zh-CN" altLang="en-US" sz="2400" dirty="0">
                    <a:solidFill>
                      <a:schemeClr val="folHlink"/>
                    </a:solidFill>
                  </a:endParaRPr>
                </a:p>
              </p:txBody>
            </p:sp>
            <p:sp>
              <p:nvSpPr>
                <p:cNvPr id="46" name="Rectangle 40">
                  <a:extLst>
                    <a:ext uri="{FF2B5EF4-FFF2-40B4-BE49-F238E27FC236}">
                      <a16:creationId xmlns:a16="http://schemas.microsoft.com/office/drawing/2014/main" id="{B71F7112-0F4C-480F-9E4E-8531C925F8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768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8" name="Group 43">
                <a:extLst>
                  <a:ext uri="{FF2B5EF4-FFF2-40B4-BE49-F238E27FC236}">
                    <a16:creationId xmlns:a16="http://schemas.microsoft.com/office/drawing/2014/main" id="{DA9CC97A-531B-4DAA-B71F-62FF35E029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152"/>
                <a:ext cx="636" cy="384"/>
                <a:chOff x="0" y="1152"/>
                <a:chExt cx="636" cy="384"/>
              </a:xfrm>
            </p:grpSpPr>
            <p:sp>
              <p:nvSpPr>
                <p:cNvPr id="43" name="Rectangle 15">
                  <a:extLst>
                    <a:ext uri="{FF2B5EF4-FFF2-40B4-BE49-F238E27FC236}">
                      <a16:creationId xmlns:a16="http://schemas.microsoft.com/office/drawing/2014/main" id="{F761F9AD-F950-48A9-B11D-79349293C2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152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i="1" dirty="0">
                      <a:solidFill>
                        <a:srgbClr val="1A04BC"/>
                      </a:solidFill>
                    </a:rPr>
                    <a:t>3</a:t>
                  </a:r>
                </a:p>
                <a:p>
                  <a:pPr algn="ctr" eaLnBrk="0" hangingPunct="0"/>
                  <a:endParaRPr lang="zh-CN" altLang="en-US" sz="2400" dirty="0">
                    <a:solidFill>
                      <a:schemeClr val="hlink"/>
                    </a:solidFill>
                  </a:endParaRPr>
                </a:p>
              </p:txBody>
            </p:sp>
            <p:sp>
              <p:nvSpPr>
                <p:cNvPr id="44" name="Rectangle 42">
                  <a:extLst>
                    <a:ext uri="{FF2B5EF4-FFF2-40B4-BE49-F238E27FC236}">
                      <a16:creationId xmlns:a16="http://schemas.microsoft.com/office/drawing/2014/main" id="{681B3DE5-E87E-458C-B510-CAE184749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9" name="Group 45">
                <a:extLst>
                  <a:ext uri="{FF2B5EF4-FFF2-40B4-BE49-F238E27FC236}">
                    <a16:creationId xmlns:a16="http://schemas.microsoft.com/office/drawing/2014/main" id="{7143F5A2-51BB-44D9-910A-A2EE0FF700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1152"/>
                <a:ext cx="760" cy="384"/>
                <a:chOff x="636" y="1152"/>
                <a:chExt cx="760" cy="384"/>
              </a:xfrm>
            </p:grpSpPr>
            <p:sp>
              <p:nvSpPr>
                <p:cNvPr id="41" name="Rectangle 16">
                  <a:extLst>
                    <a:ext uri="{FF2B5EF4-FFF2-40B4-BE49-F238E27FC236}">
                      <a16:creationId xmlns:a16="http://schemas.microsoft.com/office/drawing/2014/main" id="{6461302E-91CE-4F96-BA22-62FC9BE049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1152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i="1" dirty="0">
                      <a:solidFill>
                        <a:srgbClr val="FF0000"/>
                      </a:solidFill>
                    </a:rPr>
                    <a:t>4</a:t>
                  </a:r>
                </a:p>
                <a:p>
                  <a:pPr algn="ctr" eaLnBrk="0" hangingPunct="0"/>
                  <a:endParaRPr lang="zh-CN" altLang="en-US" sz="2400" dirty="0"/>
                </a:p>
              </p:txBody>
            </p:sp>
            <p:sp>
              <p:nvSpPr>
                <p:cNvPr id="42" name="Rectangle 44">
                  <a:extLst>
                    <a:ext uri="{FF2B5EF4-FFF2-40B4-BE49-F238E27FC236}">
                      <a16:creationId xmlns:a16="http://schemas.microsoft.com/office/drawing/2014/main" id="{CDE4BB04-CE67-4C4E-80B7-49CF2F8F4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1152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0" name="Group 47">
                <a:extLst>
                  <a:ext uri="{FF2B5EF4-FFF2-40B4-BE49-F238E27FC236}">
                    <a16:creationId xmlns:a16="http://schemas.microsoft.com/office/drawing/2014/main" id="{F927DC32-1627-4057-ADE7-3B38F0A766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1152"/>
                <a:ext cx="734" cy="384"/>
                <a:chOff x="1396" y="1152"/>
                <a:chExt cx="734" cy="384"/>
              </a:xfrm>
            </p:grpSpPr>
            <p:sp>
              <p:nvSpPr>
                <p:cNvPr id="39" name="Rectangle 17">
                  <a:extLst>
                    <a:ext uri="{FF2B5EF4-FFF2-40B4-BE49-F238E27FC236}">
                      <a16:creationId xmlns:a16="http://schemas.microsoft.com/office/drawing/2014/main" id="{20A9C20B-3B96-4545-A21B-A409489C4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1152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i="1" dirty="0">
                      <a:solidFill>
                        <a:srgbClr val="1A04BC"/>
                      </a:solidFill>
                    </a:rPr>
                    <a:t>6</a:t>
                  </a:r>
                </a:p>
                <a:p>
                  <a:pPr algn="ctr" eaLnBrk="0" hangingPunct="0"/>
                  <a:endParaRPr lang="zh-CN" altLang="en-US" sz="2400" dirty="0"/>
                </a:p>
              </p:txBody>
            </p:sp>
            <p:sp>
              <p:nvSpPr>
                <p:cNvPr id="40" name="Rectangle 46">
                  <a:extLst>
                    <a:ext uri="{FF2B5EF4-FFF2-40B4-BE49-F238E27FC236}">
                      <a16:creationId xmlns:a16="http://schemas.microsoft.com/office/drawing/2014/main" id="{77932DA9-470F-466C-9E00-A339E97DFD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1152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1" name="Group 49">
                <a:extLst>
                  <a:ext uri="{FF2B5EF4-FFF2-40B4-BE49-F238E27FC236}">
                    <a16:creationId xmlns:a16="http://schemas.microsoft.com/office/drawing/2014/main" id="{121E8206-B145-4011-9A71-A9B585C48C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536"/>
                <a:ext cx="636" cy="384"/>
                <a:chOff x="0" y="1536"/>
                <a:chExt cx="636" cy="384"/>
              </a:xfrm>
            </p:grpSpPr>
            <p:sp>
              <p:nvSpPr>
                <p:cNvPr id="37" name="Rectangle 18">
                  <a:extLst>
                    <a:ext uri="{FF2B5EF4-FFF2-40B4-BE49-F238E27FC236}">
                      <a16:creationId xmlns:a16="http://schemas.microsoft.com/office/drawing/2014/main" id="{1F8B217B-DCDA-43EA-ABD2-E2BF91B22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536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7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8" name="Rectangle 48">
                  <a:extLst>
                    <a:ext uri="{FF2B5EF4-FFF2-40B4-BE49-F238E27FC236}">
                      <a16:creationId xmlns:a16="http://schemas.microsoft.com/office/drawing/2014/main" id="{02715D82-A158-4B75-A8DD-5858BCF02D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536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2" name="Group 51">
                <a:extLst>
                  <a:ext uri="{FF2B5EF4-FFF2-40B4-BE49-F238E27FC236}">
                    <a16:creationId xmlns:a16="http://schemas.microsoft.com/office/drawing/2014/main" id="{1250ADD4-DD4A-4926-B33C-D9A4E473E6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1536"/>
                <a:ext cx="760" cy="384"/>
                <a:chOff x="636" y="1536"/>
                <a:chExt cx="760" cy="384"/>
              </a:xfrm>
            </p:grpSpPr>
            <p:sp>
              <p:nvSpPr>
                <p:cNvPr id="35" name="Rectangle 19">
                  <a:extLst>
                    <a:ext uri="{FF2B5EF4-FFF2-40B4-BE49-F238E27FC236}">
                      <a16:creationId xmlns:a16="http://schemas.microsoft.com/office/drawing/2014/main" id="{309A7E17-E7F7-40FC-AC5B-542F136764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1536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3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6" name="Rectangle 50">
                  <a:extLst>
                    <a:ext uri="{FF2B5EF4-FFF2-40B4-BE49-F238E27FC236}">
                      <a16:creationId xmlns:a16="http://schemas.microsoft.com/office/drawing/2014/main" id="{BA100720-2E32-4749-879D-8AD9B4C281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1536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3" name="Group 53">
                <a:extLst>
                  <a:ext uri="{FF2B5EF4-FFF2-40B4-BE49-F238E27FC236}">
                    <a16:creationId xmlns:a16="http://schemas.microsoft.com/office/drawing/2014/main" id="{14E1E47F-E972-4A5E-8959-009624D60C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1536"/>
                <a:ext cx="734" cy="384"/>
                <a:chOff x="1396" y="1536"/>
                <a:chExt cx="734" cy="384"/>
              </a:xfrm>
            </p:grpSpPr>
            <p:sp>
              <p:nvSpPr>
                <p:cNvPr id="33" name="Rectangle 20">
                  <a:extLst>
                    <a:ext uri="{FF2B5EF4-FFF2-40B4-BE49-F238E27FC236}">
                      <a16:creationId xmlns:a16="http://schemas.microsoft.com/office/drawing/2014/main" id="{D94C6556-5ACF-4F3E-9F28-78403FBE6C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1536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8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4" name="Rectangle 52">
                  <a:extLst>
                    <a:ext uri="{FF2B5EF4-FFF2-40B4-BE49-F238E27FC236}">
                      <a16:creationId xmlns:a16="http://schemas.microsoft.com/office/drawing/2014/main" id="{78149CBD-E052-4B79-9004-39310C32B8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1536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4" name="Group 55">
                <a:extLst>
                  <a:ext uri="{FF2B5EF4-FFF2-40B4-BE49-F238E27FC236}">
                    <a16:creationId xmlns:a16="http://schemas.microsoft.com/office/drawing/2014/main" id="{85E8492B-63BC-42B4-87F2-78BAB42391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20"/>
                <a:ext cx="636" cy="384"/>
                <a:chOff x="0" y="1920"/>
                <a:chExt cx="636" cy="384"/>
              </a:xfrm>
            </p:grpSpPr>
            <p:sp>
              <p:nvSpPr>
                <p:cNvPr id="31" name="Rectangle 21">
                  <a:extLst>
                    <a:ext uri="{FF2B5EF4-FFF2-40B4-BE49-F238E27FC236}">
                      <a16:creationId xmlns:a16="http://schemas.microsoft.com/office/drawing/2014/main" id="{A40A75CC-70C6-4CE4-94DB-D9B5BD5B85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920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9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2" name="Rectangle 54">
                  <a:extLst>
                    <a:ext uri="{FF2B5EF4-FFF2-40B4-BE49-F238E27FC236}">
                      <a16:creationId xmlns:a16="http://schemas.microsoft.com/office/drawing/2014/main" id="{24B4C221-6795-4470-81B5-05D33CADF3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920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5" name="Group 57">
                <a:extLst>
                  <a:ext uri="{FF2B5EF4-FFF2-40B4-BE49-F238E27FC236}">
                    <a16:creationId xmlns:a16="http://schemas.microsoft.com/office/drawing/2014/main" id="{DD3DDE25-F456-40B0-BE56-90E3390B5C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1920"/>
                <a:ext cx="760" cy="384"/>
                <a:chOff x="636" y="1920"/>
                <a:chExt cx="760" cy="384"/>
              </a:xfrm>
            </p:grpSpPr>
            <p:sp>
              <p:nvSpPr>
                <p:cNvPr id="29" name="Rectangle 22">
                  <a:extLst>
                    <a:ext uri="{FF2B5EF4-FFF2-40B4-BE49-F238E27FC236}">
                      <a16:creationId xmlns:a16="http://schemas.microsoft.com/office/drawing/2014/main" id="{97293CA5-B423-48DD-82C2-C2748411B8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1920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1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0" name="Rectangle 56">
                  <a:extLst>
                    <a:ext uri="{FF2B5EF4-FFF2-40B4-BE49-F238E27FC236}">
                      <a16:creationId xmlns:a16="http://schemas.microsoft.com/office/drawing/2014/main" id="{19822BB7-0806-47BB-B867-3D8CFAC18E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1920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6" name="Group 59">
                <a:extLst>
                  <a:ext uri="{FF2B5EF4-FFF2-40B4-BE49-F238E27FC236}">
                    <a16:creationId xmlns:a16="http://schemas.microsoft.com/office/drawing/2014/main" id="{C3B235FE-5161-4AA7-95A1-A53298CA58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1920"/>
                <a:ext cx="734" cy="384"/>
                <a:chOff x="1396" y="1920"/>
                <a:chExt cx="734" cy="384"/>
              </a:xfrm>
            </p:grpSpPr>
            <p:sp>
              <p:nvSpPr>
                <p:cNvPr id="27" name="Rectangle 23">
                  <a:extLst>
                    <a:ext uri="{FF2B5EF4-FFF2-40B4-BE49-F238E27FC236}">
                      <a16:creationId xmlns:a16="http://schemas.microsoft.com/office/drawing/2014/main" id="{1628FB70-3900-403A-B6FD-B3433C8727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1920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0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28" name="Rectangle 58">
                  <a:extLst>
                    <a:ext uri="{FF2B5EF4-FFF2-40B4-BE49-F238E27FC236}">
                      <a16:creationId xmlns:a16="http://schemas.microsoft.com/office/drawing/2014/main" id="{B9474911-70F9-4E42-A502-32765138A3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1920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</p:grpSp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9122FF93-D58C-43FD-B89F-819C4008C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2136" cy="231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</p:grpSp>
      <p:sp>
        <p:nvSpPr>
          <p:cNvPr id="63" name="Text Box 64">
            <a:extLst>
              <a:ext uri="{FF2B5EF4-FFF2-40B4-BE49-F238E27FC236}">
                <a16:creationId xmlns:a16="http://schemas.microsoft.com/office/drawing/2014/main" id="{58B0234B-FD16-40B5-A225-748299FD4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62" y="2642142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t1</a:t>
            </a:r>
          </a:p>
        </p:txBody>
      </p:sp>
      <p:sp>
        <p:nvSpPr>
          <p:cNvPr id="64" name="Text Box 65">
            <a:extLst>
              <a:ext uri="{FF2B5EF4-FFF2-40B4-BE49-F238E27FC236}">
                <a16:creationId xmlns:a16="http://schemas.microsoft.com/office/drawing/2014/main" id="{319EFC53-BA2C-410F-BD97-6E567CBB7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62" y="3251742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t2</a:t>
            </a:r>
          </a:p>
        </p:txBody>
      </p:sp>
      <p:sp>
        <p:nvSpPr>
          <p:cNvPr id="65" name="Text Box 66">
            <a:extLst>
              <a:ext uri="{FF2B5EF4-FFF2-40B4-BE49-F238E27FC236}">
                <a16:creationId xmlns:a16="http://schemas.microsoft.com/office/drawing/2014/main" id="{C0B991AC-64EB-4D53-BEC4-31BE108C7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62" y="3785142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t3</a:t>
            </a:r>
          </a:p>
        </p:txBody>
      </p:sp>
      <p:sp>
        <p:nvSpPr>
          <p:cNvPr id="66" name="Text Box 67">
            <a:extLst>
              <a:ext uri="{FF2B5EF4-FFF2-40B4-BE49-F238E27FC236}">
                <a16:creationId xmlns:a16="http://schemas.microsoft.com/office/drawing/2014/main" id="{A3D12A8E-BFA5-4A2A-A680-B49D20F00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62" y="4242342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t4</a:t>
            </a:r>
          </a:p>
        </p:txBody>
      </p:sp>
      <p:sp>
        <p:nvSpPr>
          <p:cNvPr id="67" name="Text Box 68">
            <a:extLst>
              <a:ext uri="{FF2B5EF4-FFF2-40B4-BE49-F238E27FC236}">
                <a16:creationId xmlns:a16="http://schemas.microsoft.com/office/drawing/2014/main" id="{CF8FAD73-08A6-4324-8D89-2CDACA080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62" y="4851942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t5</a:t>
            </a:r>
          </a:p>
        </p:txBody>
      </p:sp>
      <p:sp>
        <p:nvSpPr>
          <p:cNvPr id="68" name="Rectangle 2">
            <a:extLst>
              <a:ext uri="{FF2B5EF4-FFF2-40B4-BE49-F238E27FC236}">
                <a16:creationId xmlns:a16="http://schemas.microsoft.com/office/drawing/2014/main" id="{67017E79-4D14-4B28-97A3-420BD90A18D2}"/>
              </a:ext>
            </a:extLst>
          </p:cNvPr>
          <p:cNvSpPr txBox="1">
            <a:spLocks noChangeArrowheads="1"/>
          </p:cNvSpPr>
          <p:nvPr/>
        </p:nvSpPr>
        <p:spPr>
          <a:xfrm>
            <a:off x="5368706" y="1837840"/>
            <a:ext cx="6624932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5000"/>
              </a:lnSpc>
            </a:pPr>
            <a:r>
              <a:rPr lang="en-US" altLang="zh-CN" dirty="0">
                <a:sym typeface="Symbol" pitchFamily="18" charset="2"/>
              </a:rPr>
              <a:t>t2[A]=t3[A]=3, t2[B]=5 ≠ t3[B]=4, </a:t>
            </a:r>
          </a:p>
          <a:p>
            <a:pPr lvl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ym typeface="Symbol" pitchFamily="18" charset="2"/>
              </a:rPr>
              <a:t>     A →B </a:t>
            </a:r>
            <a:r>
              <a:rPr lang="en-US" altLang="zh-CN" dirty="0"/>
              <a:t>is not satisfied </a:t>
            </a:r>
            <a:endParaRPr lang="en-US" altLang="zh-CN" dirty="0">
              <a:sym typeface="Symbol" pitchFamily="18" charset="2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t2[AC]=t3[AC]=36, t2[B]=5 ≠ t3[B]=4,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ym typeface="Symbol" pitchFamily="18" charset="2"/>
              </a:rPr>
              <a:t>     AC →B </a:t>
            </a:r>
            <a:r>
              <a:rPr lang="en-US" altLang="zh-CN" dirty="0"/>
              <a:t>is not satisfied </a:t>
            </a:r>
          </a:p>
          <a:p>
            <a:pPr lvl="1">
              <a:lnSpc>
                <a:spcPct val="90000"/>
              </a:lnSpc>
            </a:pPr>
            <a:endParaRPr lang="en-US" altLang="zh-CN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BC →A is satisfied</a:t>
            </a:r>
          </a:p>
          <a:p>
            <a:pPr lvl="1"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125000"/>
              </a:lnSpc>
            </a:pPr>
            <a:r>
              <a:rPr lang="en-US" altLang="zh-CN" dirty="0">
                <a:sym typeface="Symbol" pitchFamily="18" charset="2"/>
              </a:rPr>
              <a:t>t1[B]=t3[B]=4, t1[C]=2 ≠ t3[C]=6, </a:t>
            </a:r>
          </a:p>
          <a:p>
            <a:pPr lvl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ym typeface="Symbol" pitchFamily="18" charset="2"/>
              </a:rPr>
              <a:t>     B →C </a:t>
            </a:r>
            <a:r>
              <a:rPr lang="en-US" altLang="zh-CN" dirty="0"/>
              <a:t>is not satisfied </a:t>
            </a:r>
            <a:endParaRPr lang="en-US" altLang="zh-CN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56060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BAFE6-E6BD-49DD-8BD4-75B1D900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</a:rPr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BFA9AA-1A2E-4B8F-B448-2A7B49059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zh-CN" dirty="0">
                <a:cs typeface="Times New Roman" pitchFamily="18" charset="0"/>
              </a:rPr>
              <a:t>Consider the schema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dirty="0">
                <a:cs typeface="Times New Roman" pitchFamily="18" charset="0"/>
              </a:rPr>
              <a:t>=(</a:t>
            </a:r>
            <a:r>
              <a:rPr lang="en-US" altLang="zh-CN" i="1" dirty="0" err="1">
                <a:solidFill>
                  <a:srgbClr val="FF0000"/>
                </a:solidFill>
                <a:cs typeface="Times New Roman" pitchFamily="18" charset="0"/>
              </a:rPr>
              <a:t>employee_ID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date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turnover per-day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department_name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manager</a:t>
            </a:r>
            <a:r>
              <a:rPr lang="en-US" altLang="zh-CN" dirty="0">
                <a:cs typeface="Times New Roman" pitchFamily="18" charset="0"/>
              </a:rPr>
              <a:t>) that describes the information about the turnover per-day (</a:t>
            </a:r>
            <a:r>
              <a:rPr lang="zh-CN" altLang="en-US" dirty="0"/>
              <a:t>日营业额</a:t>
            </a:r>
            <a:r>
              <a:rPr lang="zh-CN" altLang="en-US" dirty="0">
                <a:cs typeface="Times New Roman" pitchFamily="18" charset="0"/>
              </a:rPr>
              <a:t>) </a:t>
            </a:r>
            <a:r>
              <a:rPr lang="en-US" altLang="zh-CN" dirty="0">
                <a:cs typeface="Times New Roman" pitchFamily="18" charset="0"/>
              </a:rPr>
              <a:t>for each employee everyday, the department that each employee works at, and the manager of the department the employee works at.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cs typeface="Times New Roman" pitchFamily="18" charset="0"/>
              </a:rPr>
              <a:t>          it is assumed that </a:t>
            </a:r>
            <a:endParaRPr lang="en-US" altLang="zh-CN" dirty="0"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cs typeface="Times New Roman" pitchFamily="18" charset="0"/>
              </a:rPr>
              <a:t>at every </a:t>
            </a:r>
            <a:r>
              <a:rPr lang="en-US" altLang="zh-CN" i="1" dirty="0">
                <a:solidFill>
                  <a:schemeClr val="folHlink"/>
                </a:solidFill>
                <a:cs typeface="Times New Roman" pitchFamily="18" charset="0"/>
              </a:rPr>
              <a:t>day</a:t>
            </a:r>
            <a:r>
              <a:rPr lang="en-US" altLang="zh-CN" dirty="0">
                <a:cs typeface="Times New Roman" pitchFamily="18" charset="0"/>
              </a:rPr>
              <a:t>, each </a:t>
            </a:r>
            <a:r>
              <a:rPr lang="en-US" altLang="zh-CN" i="1" dirty="0">
                <a:solidFill>
                  <a:schemeClr val="folHlink"/>
                </a:solidFill>
                <a:cs typeface="Times New Roman" pitchFamily="18" charset="0"/>
              </a:rPr>
              <a:t>employee</a:t>
            </a:r>
            <a:r>
              <a:rPr lang="en-US" altLang="zh-CN" dirty="0">
                <a:cs typeface="Times New Roman" pitchFamily="18" charset="0"/>
              </a:rPr>
              <a:t> has </a:t>
            </a:r>
            <a:r>
              <a:rPr lang="en-US" altLang="zh-CN" dirty="0">
                <a:solidFill>
                  <a:srgbClr val="993300"/>
                </a:solidFill>
                <a:cs typeface="Times New Roman" pitchFamily="18" charset="0"/>
              </a:rPr>
              <a:t>only one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chemeClr val="folHlink"/>
                </a:solidFill>
                <a:cs typeface="Times New Roman" pitchFamily="18" charset="0"/>
              </a:rPr>
              <a:t>turnover per-day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cs typeface="Times New Roman" pitchFamily="18" charset="0"/>
              </a:rPr>
              <a:t> each </a:t>
            </a:r>
            <a:r>
              <a:rPr lang="en-US" altLang="zh-CN" i="1" dirty="0">
                <a:solidFill>
                  <a:schemeClr val="folHlink"/>
                </a:solidFill>
                <a:cs typeface="Times New Roman" pitchFamily="18" charset="0"/>
              </a:rPr>
              <a:t>employee</a:t>
            </a:r>
            <a:r>
              <a:rPr lang="en-US" altLang="zh-CN" dirty="0">
                <a:cs typeface="Times New Roman" pitchFamily="18" charset="0"/>
              </a:rPr>
              <a:t> works at </a:t>
            </a:r>
            <a:r>
              <a:rPr lang="en-US" altLang="zh-CN" dirty="0">
                <a:solidFill>
                  <a:srgbClr val="993300"/>
                </a:solidFill>
                <a:cs typeface="Times New Roman" pitchFamily="18" charset="0"/>
              </a:rPr>
              <a:t>only one department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cs typeface="Times New Roman" pitchFamily="18" charset="0"/>
              </a:rPr>
              <a:t>each </a:t>
            </a:r>
            <a:r>
              <a:rPr lang="en-US" altLang="zh-CN" i="1" dirty="0">
                <a:solidFill>
                  <a:schemeClr val="folHlink"/>
                </a:solidFill>
                <a:cs typeface="Times New Roman" pitchFamily="18" charset="0"/>
              </a:rPr>
              <a:t>department</a:t>
            </a:r>
            <a:r>
              <a:rPr lang="en-US" altLang="zh-CN" dirty="0">
                <a:cs typeface="Times New Roman" pitchFamily="18" charset="0"/>
              </a:rPr>
              <a:t> is managed by </a:t>
            </a:r>
            <a:r>
              <a:rPr lang="en-US" altLang="zh-CN" dirty="0">
                <a:solidFill>
                  <a:srgbClr val="993300"/>
                </a:solidFill>
                <a:cs typeface="Times New Roman" pitchFamily="18" charset="0"/>
              </a:rPr>
              <a:t>only</a:t>
            </a:r>
            <a:r>
              <a:rPr lang="en-US" altLang="zh-CN" dirty="0">
                <a:solidFill>
                  <a:schemeClr val="accent2"/>
                </a:solidFill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one </a:t>
            </a:r>
            <a:r>
              <a:rPr lang="en-US" altLang="zh-CN" i="1" dirty="0">
                <a:solidFill>
                  <a:schemeClr val="folHlink"/>
                </a:solidFill>
                <a:cs typeface="Times New Roman" pitchFamily="18" charset="0"/>
              </a:rPr>
              <a:t>manager</a:t>
            </a:r>
          </a:p>
          <a:p>
            <a:pPr eaLnBrk="1" hangingPunct="1"/>
            <a:r>
              <a:rPr lang="en-US" altLang="zh-CN" dirty="0"/>
              <a:t>According to the descriptions mentioned above, list all the functional dependencies that hold on </a:t>
            </a:r>
            <a:r>
              <a:rPr lang="en-US" altLang="zh-CN" i="1" dirty="0"/>
              <a:t>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cs typeface="Times New Roman" pitchFamily="18" charset="0"/>
              </a:rPr>
              <a:t>F = { </a:t>
            </a:r>
            <a:r>
              <a:rPr lang="en-US" altLang="zh-CN" dirty="0" err="1">
                <a:cs typeface="Times New Roman" pitchFamily="18" charset="0"/>
              </a:rPr>
              <a:t>employee_ID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sz="2800" dirty="0">
                <a:solidFill>
                  <a:srgbClr val="FF0000"/>
                </a:solidFill>
                <a:cs typeface="Times New Roman" pitchFamily="18" charset="0"/>
              </a:rPr>
              <a:t>date</a:t>
            </a:r>
            <a:r>
              <a:rPr lang="en-US" altLang="zh-CN" dirty="0">
                <a:solidFill>
                  <a:schemeClr val="hlink"/>
                </a:solidFill>
                <a:cs typeface="Times New Roman" pitchFamily="18" charset="0"/>
              </a:rPr>
              <a:t> </a:t>
            </a:r>
            <a:r>
              <a:rPr lang="en-US" altLang="zh-CN" dirty="0"/>
              <a:t>→ </a:t>
            </a:r>
            <a:r>
              <a:rPr lang="en-US" altLang="zh-CN" dirty="0">
                <a:cs typeface="Times New Roman" pitchFamily="18" charset="0"/>
              </a:rPr>
              <a:t>turnover per-day, </a:t>
            </a:r>
          </a:p>
          <a:p>
            <a:pPr lvl="1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>
                <a:cs typeface="Times New Roman" pitchFamily="18" charset="0"/>
              </a:rPr>
              <a:t>           </a:t>
            </a:r>
            <a:r>
              <a:rPr lang="en-US" altLang="zh-CN" dirty="0" err="1">
                <a:cs typeface="Times New Roman" pitchFamily="18" charset="0"/>
              </a:rPr>
              <a:t>employee_ID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/>
              <a:t>→</a:t>
            </a:r>
            <a:r>
              <a:rPr lang="en-US" altLang="zh-CN" dirty="0" err="1">
                <a:cs typeface="Times New Roman" pitchFamily="18" charset="0"/>
              </a:rPr>
              <a:t>department_name</a:t>
            </a:r>
            <a:r>
              <a:rPr lang="en-US" altLang="zh-CN" dirty="0">
                <a:cs typeface="Times New Roman" pitchFamily="18" charset="0"/>
              </a:rPr>
              <a:t>,   </a:t>
            </a:r>
          </a:p>
          <a:p>
            <a:pPr lvl="1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>
                <a:cs typeface="Times New Roman" pitchFamily="18" charset="0"/>
              </a:rPr>
              <a:t>           </a:t>
            </a:r>
            <a:r>
              <a:rPr lang="en-US" altLang="zh-CN" dirty="0" err="1">
                <a:cs typeface="Times New Roman" pitchFamily="18" charset="0"/>
              </a:rPr>
              <a:t>department_name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/>
              <a:t>→</a:t>
            </a:r>
            <a:r>
              <a:rPr lang="en-US" altLang="zh-CN" dirty="0">
                <a:cs typeface="Times New Roman" pitchFamily="18" charset="0"/>
              </a:rPr>
              <a:t>manager</a:t>
            </a:r>
          </a:p>
          <a:p>
            <a:pPr lvl="1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>
                <a:cs typeface="Times New Roman" pitchFamily="18" charset="0"/>
              </a:rPr>
              <a:t>         }</a:t>
            </a:r>
            <a:endParaRPr lang="en-US" altLang="zh-CN" sz="2800" i="1" dirty="0"/>
          </a:p>
          <a:p>
            <a:pPr eaLnBrk="1" hangingPunct="1"/>
            <a:r>
              <a:rPr lang="en-US" altLang="zh-CN" sz="2800" i="1" dirty="0"/>
              <a:t>Q&amp;A:   How about the E-R diagram for this example?</a:t>
            </a:r>
            <a:endParaRPr lang="zh-CN" altLang="en-US" sz="2800" i="1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B6813-DFAE-4E4D-919E-D114C0F3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7AA13-D5D9-4CD3-8BBC-FA13855121CA}" type="datetime1">
              <a:rPr lang="zh-CN" altLang="en-US" smtClean="0"/>
              <a:t>2021/11/16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C98D9D-A4BD-4370-978D-A4F3E493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86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3303</TotalTime>
  <Words>5715</Words>
  <Application>Microsoft Office PowerPoint</Application>
  <PresentationFormat>宽屏</PresentationFormat>
  <Paragraphs>701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Monotype Sorts</vt:lpstr>
      <vt:lpstr>宋体</vt:lpstr>
      <vt:lpstr>微软雅黑</vt:lpstr>
      <vt:lpstr>微软雅黑 Light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PowerPoint 演示文稿</vt:lpstr>
      <vt:lpstr>Appendix 7-1 本章习题类型</vt:lpstr>
      <vt:lpstr>Appendix 7-1 本章习题类型</vt:lpstr>
      <vt:lpstr>Appendix 7-2 Computing Candidate Keys</vt:lpstr>
      <vt:lpstr>Computing Candidate Keys</vt:lpstr>
      <vt:lpstr>Examples: 求候选键</vt:lpstr>
      <vt:lpstr>Examples: 求候选键</vt:lpstr>
      <vt:lpstr>Example</vt:lpstr>
      <vt:lpstr>Example</vt:lpstr>
      <vt:lpstr>Example</vt:lpstr>
      <vt:lpstr>2NF Examples</vt:lpstr>
      <vt:lpstr>BCNF Example</vt:lpstr>
      <vt:lpstr>Example</vt:lpstr>
      <vt:lpstr>3NF Example</vt:lpstr>
      <vt:lpstr>SQL Statements for FD Judgment</vt:lpstr>
      <vt:lpstr>Example: SQL for FD Judgement</vt:lpstr>
      <vt:lpstr>Example: SQL for FD Judgement</vt:lpstr>
      <vt:lpstr>Example</vt:lpstr>
      <vt:lpstr>Example of Attribute Set Closure</vt:lpstr>
      <vt:lpstr>Examples of Extraneous Attributes</vt:lpstr>
      <vt:lpstr>Example 2 </vt:lpstr>
      <vt:lpstr>Example 2</vt:lpstr>
      <vt:lpstr>Example 2</vt:lpstr>
      <vt:lpstr>Example 3</vt:lpstr>
      <vt:lpstr>Example 3</vt:lpstr>
      <vt:lpstr>Example 3</vt:lpstr>
      <vt:lpstr>3NF 分解：Example 1</vt:lpstr>
      <vt:lpstr>Example 1</vt:lpstr>
      <vt:lpstr>Example 1</vt:lpstr>
      <vt:lpstr>Example 2</vt:lpstr>
      <vt:lpstr>Example 2</vt:lpstr>
      <vt:lpstr>Appendix 7-3 Examples</vt:lpstr>
      <vt:lpstr>Example 4</vt:lpstr>
      <vt:lpstr>Example 4</vt:lpstr>
      <vt:lpstr>Example 5</vt:lpstr>
      <vt:lpstr>Example 5</vt:lpstr>
      <vt:lpstr>Example 6</vt:lpstr>
      <vt:lpstr>Example 6</vt:lpstr>
      <vt:lpstr>Example 7</vt:lpstr>
      <vt:lpstr>作业1</vt:lpstr>
      <vt:lpstr>作业2</vt:lpstr>
      <vt:lpstr>Thanks 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13910702762@139.com</cp:lastModifiedBy>
  <cp:revision>259</cp:revision>
  <dcterms:created xsi:type="dcterms:W3CDTF">2017-07-31T08:51:00Z</dcterms:created>
  <dcterms:modified xsi:type="dcterms:W3CDTF">2021-11-16T15:52:35Z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